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72" r:id="rId2"/>
    <p:sldId id="266" r:id="rId3"/>
    <p:sldId id="273" r:id="rId4"/>
    <p:sldId id="274" r:id="rId5"/>
    <p:sldId id="275" r:id="rId6"/>
    <p:sldId id="276" r:id="rId7"/>
    <p:sldId id="267" r:id="rId8"/>
    <p:sldId id="268" r:id="rId9"/>
    <p:sldId id="269" r:id="rId10"/>
    <p:sldId id="271" r:id="rId11"/>
    <p:sldId id="278" r:id="rId12"/>
    <p:sldId id="279" r:id="rId13"/>
    <p:sldId id="280" r:id="rId14"/>
    <p:sldId id="281" r:id="rId15"/>
    <p:sldId id="256" r:id="rId16"/>
    <p:sldId id="257" r:id="rId17"/>
    <p:sldId id="259" r:id="rId18"/>
    <p:sldId id="258" r:id="rId19"/>
    <p:sldId id="260" r:id="rId20"/>
    <p:sldId id="261" r:id="rId21"/>
    <p:sldId id="262" r:id="rId22"/>
    <p:sldId id="264" r:id="rId23"/>
    <p:sldId id="265" r:id="rId24"/>
    <p:sldId id="283" r:id="rId25"/>
    <p:sldId id="285" r:id="rId26"/>
    <p:sldId id="287" r:id="rId27"/>
    <p:sldId id="286" r:id="rId28"/>
    <p:sldId id="288" r:id="rId29"/>
    <p:sldId id="289" r:id="rId30"/>
    <p:sldId id="290" r:id="rId31"/>
    <p:sldId id="293" r:id="rId32"/>
    <p:sldId id="291" r:id="rId33"/>
    <p:sldId id="292" r:id="rId34"/>
    <p:sldId id="302" r:id="rId35"/>
    <p:sldId id="304" r:id="rId36"/>
    <p:sldId id="294" r:id="rId37"/>
    <p:sldId id="295" r:id="rId38"/>
    <p:sldId id="296" r:id="rId39"/>
    <p:sldId id="297" r:id="rId40"/>
    <p:sldId id="301" r:id="rId41"/>
    <p:sldId id="298" r:id="rId42"/>
    <p:sldId id="300" r:id="rId43"/>
    <p:sldId id="30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433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643"/>
  </p:normalViewPr>
  <p:slideViewPr>
    <p:cSldViewPr snapToGrid="0">
      <p:cViewPr varScale="1">
        <p:scale>
          <a:sx n="107" d="100"/>
          <a:sy n="107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E752D-1AAF-F642-BFB2-C76648EAF564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5A9F0-93CD-8145-9F32-8A5846D8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6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A6543E-72D0-7D4E-9805-3FEDF9144E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7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5A9F0-93CD-8145-9F32-8A5846D8E2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5A9F0-93CD-8145-9F32-8A5846D8E2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3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5A9F0-93CD-8145-9F32-8A5846D8E28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7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0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39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27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08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6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3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3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4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4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BFBF03B-A7D2-1A44-B505-7047429B1D3F}" type="datetimeFigureOut">
              <a:rPr lang="en-US" smtClean="0"/>
              <a:t>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FF48FC8-6EC3-8C46-A723-07530E69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2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zhinst.com/pqsc_user_manual/tutorial_synchronization_hdaw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D5E2-8AD0-83A0-BA8E-570E63C6A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Zurich HDAWG Python </a:t>
            </a:r>
            <a:r>
              <a:rPr lang="en-US" dirty="0" err="1"/>
              <a:t>Gui</a:t>
            </a:r>
            <a:br>
              <a:rPr lang="en-US" dirty="0"/>
            </a:br>
            <a:r>
              <a:rPr lang="en-US" b="0" i="0" u="none" strike="noStrike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•</a:t>
            </a:r>
            <a:br>
              <a:rPr lang="en-US" dirty="0"/>
            </a:br>
            <a:r>
              <a:rPr lang="en-US" dirty="0"/>
              <a:t>PCB Layout with Eagle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ECBDCB9-E399-DF19-D0C6-83A7DF7EB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Richard McManus</a:t>
            </a:r>
          </a:p>
          <a:p>
            <a:r>
              <a:rPr lang="en-US" dirty="0"/>
              <a:t>Research Presentation (II Credits)</a:t>
            </a:r>
          </a:p>
          <a:p>
            <a:r>
              <a:rPr lang="en-US" dirty="0"/>
              <a:t>Snider Group</a:t>
            </a:r>
          </a:p>
          <a:p>
            <a:r>
              <a:rPr lang="en-US" dirty="0"/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1143210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66C48B1-E0C7-4912-58B1-2BF52FC1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Common Configuration</a:t>
            </a:r>
          </a:p>
        </p:txBody>
      </p:sp>
      <p:pic>
        <p:nvPicPr>
          <p:cNvPr id="20" name="Content Placeholder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D6C777-B98A-C4C1-AD35-E9F6C0E76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6050" t="5001" r="6876"/>
          <a:stretch/>
        </p:blipFill>
        <p:spPr>
          <a:xfrm>
            <a:off x="5619494" y="3898286"/>
            <a:ext cx="5633884" cy="1477605"/>
          </a:xfr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ECCED2-ABC9-FE05-3A78-9674D1E7D1DE}"/>
              </a:ext>
            </a:extLst>
          </p:cNvPr>
          <p:cNvCxnSpPr>
            <a:cxnSpLocks/>
          </p:cNvCxnSpPr>
          <p:nvPr/>
        </p:nvCxnSpPr>
        <p:spPr>
          <a:xfrm>
            <a:off x="8985973" y="4564724"/>
            <a:ext cx="0" cy="514427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DD0E10-B32B-62F5-C850-9A8C4EE85249}"/>
              </a:ext>
            </a:extLst>
          </p:cNvPr>
          <p:cNvCxnSpPr>
            <a:cxnSpLocks/>
          </p:cNvCxnSpPr>
          <p:nvPr/>
        </p:nvCxnSpPr>
        <p:spPr>
          <a:xfrm flipH="1">
            <a:off x="6322741" y="5079151"/>
            <a:ext cx="2663232" cy="0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29740A-F1E9-9DE9-D51D-485321E4F8A5}"/>
              </a:ext>
            </a:extLst>
          </p:cNvPr>
          <p:cNvCxnSpPr>
            <a:cxnSpLocks/>
          </p:cNvCxnSpPr>
          <p:nvPr/>
        </p:nvCxnSpPr>
        <p:spPr>
          <a:xfrm>
            <a:off x="5881326" y="4919720"/>
            <a:ext cx="437507" cy="0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316A70-970C-DEED-3066-E0F20ACC0FD1}"/>
              </a:ext>
            </a:extLst>
          </p:cNvPr>
          <p:cNvCxnSpPr>
            <a:cxnSpLocks/>
          </p:cNvCxnSpPr>
          <p:nvPr/>
        </p:nvCxnSpPr>
        <p:spPr>
          <a:xfrm flipV="1">
            <a:off x="6322741" y="4919720"/>
            <a:ext cx="0" cy="159431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9037DA-4136-481C-4B37-97A211EFE2F7}"/>
              </a:ext>
            </a:extLst>
          </p:cNvPr>
          <p:cNvCxnSpPr>
            <a:cxnSpLocks/>
          </p:cNvCxnSpPr>
          <p:nvPr/>
        </p:nvCxnSpPr>
        <p:spPr>
          <a:xfrm flipV="1">
            <a:off x="5881326" y="4568498"/>
            <a:ext cx="3629" cy="351222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898D0D-0F4E-D8DF-081C-3757C609242E}"/>
              </a:ext>
            </a:extLst>
          </p:cNvPr>
          <p:cNvSpPr txBox="1"/>
          <p:nvPr/>
        </p:nvSpPr>
        <p:spPr>
          <a:xfrm>
            <a:off x="6658986" y="5067133"/>
            <a:ext cx="1854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D4495"/>
                </a:solidFill>
              </a:rPr>
              <a:t>Reference Clock</a:t>
            </a:r>
          </a:p>
        </p:txBody>
      </p:sp>
      <p:pic>
        <p:nvPicPr>
          <p:cNvPr id="27" name="Content Placeholder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AB6BD179-41EB-66A1-5106-14A972980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77" t="4352" r="4492"/>
          <a:stretch/>
        </p:blipFill>
        <p:spPr>
          <a:xfrm>
            <a:off x="5619494" y="1956371"/>
            <a:ext cx="5633884" cy="136017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EF252F-1378-DF20-F8CF-0E9B1EAC6CB9}"/>
              </a:ext>
            </a:extLst>
          </p:cNvPr>
          <p:cNvCxnSpPr>
            <a:cxnSpLocks/>
          </p:cNvCxnSpPr>
          <p:nvPr/>
        </p:nvCxnSpPr>
        <p:spPr>
          <a:xfrm>
            <a:off x="6094886" y="2467666"/>
            <a:ext cx="71118" cy="0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70182F-E7EF-47BD-4072-C3164CB4E595}"/>
              </a:ext>
            </a:extLst>
          </p:cNvPr>
          <p:cNvCxnSpPr>
            <a:cxnSpLocks/>
          </p:cNvCxnSpPr>
          <p:nvPr/>
        </p:nvCxnSpPr>
        <p:spPr>
          <a:xfrm flipH="1">
            <a:off x="6322741" y="3121687"/>
            <a:ext cx="2663232" cy="0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A0A089C-E008-412D-2358-33E7BD41CADA}"/>
              </a:ext>
            </a:extLst>
          </p:cNvPr>
          <p:cNvCxnSpPr>
            <a:cxnSpLocks/>
          </p:cNvCxnSpPr>
          <p:nvPr/>
        </p:nvCxnSpPr>
        <p:spPr>
          <a:xfrm flipV="1">
            <a:off x="8985973" y="2467666"/>
            <a:ext cx="0" cy="654021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C5686B6-8608-67F5-0D1D-059732BA7A17}"/>
              </a:ext>
            </a:extLst>
          </p:cNvPr>
          <p:cNvCxnSpPr>
            <a:cxnSpLocks/>
          </p:cNvCxnSpPr>
          <p:nvPr/>
        </p:nvCxnSpPr>
        <p:spPr>
          <a:xfrm flipV="1">
            <a:off x="6166004" y="2467666"/>
            <a:ext cx="0" cy="494590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1C9D0E2-10C8-C1E4-7B61-F2D5CB4B0331}"/>
              </a:ext>
            </a:extLst>
          </p:cNvPr>
          <p:cNvCxnSpPr>
            <a:cxnSpLocks/>
          </p:cNvCxnSpPr>
          <p:nvPr/>
        </p:nvCxnSpPr>
        <p:spPr>
          <a:xfrm>
            <a:off x="8904962" y="2474091"/>
            <a:ext cx="81011" cy="0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B0993A2-B573-35D6-E9F7-8CE004AEF35F}"/>
              </a:ext>
            </a:extLst>
          </p:cNvPr>
          <p:cNvCxnSpPr>
            <a:cxnSpLocks/>
          </p:cNvCxnSpPr>
          <p:nvPr/>
        </p:nvCxnSpPr>
        <p:spPr>
          <a:xfrm>
            <a:off x="6166004" y="2962256"/>
            <a:ext cx="156737" cy="0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2F8EBD-37B6-3169-E7F9-DC7FCBE61597}"/>
              </a:ext>
            </a:extLst>
          </p:cNvPr>
          <p:cNvCxnSpPr>
            <a:cxnSpLocks/>
          </p:cNvCxnSpPr>
          <p:nvPr/>
        </p:nvCxnSpPr>
        <p:spPr>
          <a:xfrm flipV="1">
            <a:off x="6326649" y="2962256"/>
            <a:ext cx="0" cy="159431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27B6735-1B90-EBB6-A664-AC989638E07D}"/>
              </a:ext>
            </a:extLst>
          </p:cNvPr>
          <p:cNvSpPr txBox="1"/>
          <p:nvPr/>
        </p:nvSpPr>
        <p:spPr>
          <a:xfrm>
            <a:off x="6726894" y="3131558"/>
            <a:ext cx="1854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D4495"/>
                </a:solidFill>
              </a:rPr>
              <a:t>Sync Trigger</a:t>
            </a:r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AE562387-8891-23B5-98F6-71A70240EA92}"/>
              </a:ext>
            </a:extLst>
          </p:cNvPr>
          <p:cNvSpPr txBox="1">
            <a:spLocks/>
          </p:cNvSpPr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Front Panel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Sync Trigger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HDAWG 1, Mark 1 to HDAWG 2, Trig 1</a:t>
            </a:r>
          </a:p>
          <a:p>
            <a:r>
              <a:rPr lang="en-US" b="1" dirty="0">
                <a:solidFill>
                  <a:schemeClr val="bg1"/>
                </a:solidFill>
              </a:rPr>
              <a:t>Back Panel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Reference Clock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HDAWG 2, Reference </a:t>
            </a:r>
            <a:r>
              <a:rPr lang="en-US" dirty="0" err="1">
                <a:solidFill>
                  <a:schemeClr val="bg1"/>
                </a:solidFill>
              </a:rPr>
              <a:t>Clk</a:t>
            </a:r>
            <a:r>
              <a:rPr lang="en-US" dirty="0">
                <a:solidFill>
                  <a:schemeClr val="bg1"/>
                </a:solidFill>
              </a:rPr>
              <a:t> Out to HDAWG 1, Reference </a:t>
            </a:r>
            <a:r>
              <a:rPr lang="en-US" dirty="0" err="1">
                <a:solidFill>
                  <a:schemeClr val="bg1"/>
                </a:solidFill>
              </a:rPr>
              <a:t>Clk</a:t>
            </a:r>
            <a:r>
              <a:rPr lang="en-US" dirty="0">
                <a:solidFill>
                  <a:schemeClr val="bg1"/>
                </a:solidFill>
              </a:rPr>
              <a:t> In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81F19C-4D73-BB48-C96C-412712E62231}"/>
              </a:ext>
            </a:extLst>
          </p:cNvPr>
          <p:cNvSpPr txBox="1"/>
          <p:nvPr/>
        </p:nvSpPr>
        <p:spPr>
          <a:xfrm>
            <a:off x="5937081" y="1176912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rgbClr val="4D4495"/>
                </a:solidFill>
              </a:rPr>
              <a:t>Primary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DDB8E6-46FC-D1B6-D458-CBC9E91D426F}"/>
              </a:ext>
            </a:extLst>
          </p:cNvPr>
          <p:cNvSpPr txBox="1"/>
          <p:nvPr/>
        </p:nvSpPr>
        <p:spPr>
          <a:xfrm>
            <a:off x="8985973" y="1176912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rgbClr val="4D4495"/>
                </a:solidFill>
              </a:rPr>
              <a:t>Secondary</a:t>
            </a:r>
          </a:p>
        </p:txBody>
      </p:sp>
    </p:spTree>
    <p:extLst>
      <p:ext uri="{BB962C8B-B14F-4D97-AF65-F5344CB8AC3E}">
        <p14:creationId xmlns:p14="http://schemas.microsoft.com/office/powerpoint/2010/main" val="3487686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D5E2-8AD0-83A0-BA8E-570E63C6A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</p:spTree>
    <p:extLst>
      <p:ext uri="{BB962C8B-B14F-4D97-AF65-F5344CB8AC3E}">
        <p14:creationId xmlns:p14="http://schemas.microsoft.com/office/powerpoint/2010/main" val="374927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6D53-7FDE-2521-9161-CC27CD91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BE542-EF15-7842-6DD4-9862F29FF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91325"/>
            <a:ext cx="7729728" cy="3101983"/>
          </a:xfrm>
          <a:solidFill>
            <a:schemeClr val="tx2"/>
          </a:solidFill>
          <a:ln>
            <a:solidFill>
              <a:schemeClr val="tx1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b="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create_interp_array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frequency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sampleRate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Function that loads a csv file and interpolates sample points to achieve desired frequency from specified sample rate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.loadtxt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filename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delimiter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","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Load csv file into array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numCols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magnitude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[]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Initialize list for y coordinates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numCols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):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Interpolate each column/waveform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.linspace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[:,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]), </a:t>
            </a:r>
            <a:r>
              <a:rPr lang="en-US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sampleRate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frequency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 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endpoint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magnitude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.interp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time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.linspace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[:,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]),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[:,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]), 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endpoint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[:,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]))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magnitude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.transpose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magnitude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magnitude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Return interpolated 2D array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6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1359-2C4B-151B-25DA-35E46C9F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028" y="564930"/>
            <a:ext cx="7729728" cy="1188720"/>
          </a:xfrm>
        </p:spPr>
        <p:txBody>
          <a:bodyPr/>
          <a:lstStyle/>
          <a:p>
            <a:r>
              <a:rPr lang="en-US" dirty="0"/>
              <a:t>Syncing Devices – Reference Clock </a:t>
            </a:r>
          </a:p>
        </p:txBody>
      </p:sp>
      <p:pic>
        <p:nvPicPr>
          <p:cNvPr id="5" name="Content Placeholder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3FB2EE-D8CE-2B4C-BF10-E0BE251F9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 l="6050" t="5001" r="6876"/>
          <a:stretch/>
        </p:blipFill>
        <p:spPr>
          <a:xfrm>
            <a:off x="3262950" y="2233291"/>
            <a:ext cx="5633884" cy="1477605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201355-E778-A939-23FF-6AC5E6794B9C}"/>
              </a:ext>
            </a:extLst>
          </p:cNvPr>
          <p:cNvCxnSpPr>
            <a:cxnSpLocks/>
          </p:cNvCxnSpPr>
          <p:nvPr/>
        </p:nvCxnSpPr>
        <p:spPr>
          <a:xfrm>
            <a:off x="6629429" y="2899729"/>
            <a:ext cx="0" cy="514427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FF6BEC-2A4C-3517-1BC3-0521D5FB3515}"/>
              </a:ext>
            </a:extLst>
          </p:cNvPr>
          <p:cNvCxnSpPr>
            <a:cxnSpLocks/>
          </p:cNvCxnSpPr>
          <p:nvPr/>
        </p:nvCxnSpPr>
        <p:spPr>
          <a:xfrm flipH="1">
            <a:off x="3966197" y="3414156"/>
            <a:ext cx="2663232" cy="0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B7285C-E8CE-006E-02E5-DFDD00A0660C}"/>
              </a:ext>
            </a:extLst>
          </p:cNvPr>
          <p:cNvCxnSpPr>
            <a:cxnSpLocks/>
          </p:cNvCxnSpPr>
          <p:nvPr/>
        </p:nvCxnSpPr>
        <p:spPr>
          <a:xfrm>
            <a:off x="3524782" y="3254725"/>
            <a:ext cx="437507" cy="0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441B2A-636F-C8F1-714D-F00509976C92}"/>
              </a:ext>
            </a:extLst>
          </p:cNvPr>
          <p:cNvCxnSpPr>
            <a:cxnSpLocks/>
          </p:cNvCxnSpPr>
          <p:nvPr/>
        </p:nvCxnSpPr>
        <p:spPr>
          <a:xfrm flipV="1">
            <a:off x="3966197" y="3254725"/>
            <a:ext cx="0" cy="159431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D4729C-25DC-BE6C-E56B-6CAF39818E0C}"/>
              </a:ext>
            </a:extLst>
          </p:cNvPr>
          <p:cNvCxnSpPr>
            <a:cxnSpLocks/>
          </p:cNvCxnSpPr>
          <p:nvPr/>
        </p:nvCxnSpPr>
        <p:spPr>
          <a:xfrm flipV="1">
            <a:off x="3524782" y="2903503"/>
            <a:ext cx="3629" cy="351222"/>
          </a:xfrm>
          <a:prstGeom prst="line">
            <a:avLst/>
          </a:prstGeom>
          <a:ln w="12700">
            <a:solidFill>
              <a:srgbClr val="4D44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97787A-025A-6188-2F10-14CADD852732}"/>
              </a:ext>
            </a:extLst>
          </p:cNvPr>
          <p:cNvSpPr txBox="1"/>
          <p:nvPr/>
        </p:nvSpPr>
        <p:spPr>
          <a:xfrm>
            <a:off x="4302442" y="3402138"/>
            <a:ext cx="1854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D4495"/>
                </a:solidFill>
              </a:rPr>
              <a:t>Reference Clock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2E327-3D3C-33D9-BA5D-7AF4DC576246}"/>
              </a:ext>
            </a:extLst>
          </p:cNvPr>
          <p:cNvSpPr txBox="1"/>
          <p:nvPr/>
        </p:nvSpPr>
        <p:spPr>
          <a:xfrm>
            <a:off x="4731859" y="5620845"/>
            <a:ext cx="919291" cy="369332"/>
          </a:xfrm>
          <a:prstGeom prst="rect">
            <a:avLst/>
          </a:prstGeom>
          <a:noFill/>
          <a:ln>
            <a:solidFill>
              <a:srgbClr val="433A8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33A81"/>
                </a:solidFill>
              </a:rPr>
              <a:t>Primary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35D568-2EF7-5E35-5F08-29EC3CFD111B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6107049" y="4427086"/>
            <a:ext cx="1016664" cy="489465"/>
          </a:xfrm>
          <a:prstGeom prst="straightConnector1">
            <a:avLst/>
          </a:prstGeom>
          <a:ln>
            <a:solidFill>
              <a:srgbClr val="433A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C79454-30CD-5B47-A5F9-3012444B918D}"/>
              </a:ext>
            </a:extLst>
          </p:cNvPr>
          <p:cNvSpPr txBox="1"/>
          <p:nvPr/>
        </p:nvSpPr>
        <p:spPr>
          <a:xfrm>
            <a:off x="3612113" y="1825506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rgbClr val="4D4495"/>
                </a:solidFill>
              </a:rPr>
              <a:t>Primary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E4A0F-4079-BBAE-B936-FADCB8AF3817}"/>
              </a:ext>
            </a:extLst>
          </p:cNvPr>
          <p:cNvSpPr txBox="1"/>
          <p:nvPr/>
        </p:nvSpPr>
        <p:spPr>
          <a:xfrm>
            <a:off x="6661005" y="1825506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rgbClr val="4D4495"/>
                </a:solidFill>
              </a:rPr>
              <a:t>Secondary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CFA656-E5C1-4256-6A92-231E5F2E087F}"/>
              </a:ext>
            </a:extLst>
          </p:cNvPr>
          <p:cNvSpPr txBox="1"/>
          <p:nvPr/>
        </p:nvSpPr>
        <p:spPr>
          <a:xfrm>
            <a:off x="6544644" y="4916551"/>
            <a:ext cx="1158138" cy="369332"/>
          </a:xfrm>
          <a:prstGeom prst="rect">
            <a:avLst/>
          </a:prstGeom>
          <a:noFill/>
          <a:ln>
            <a:solidFill>
              <a:srgbClr val="433A8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33A81"/>
                </a:solidFill>
              </a:rPr>
              <a:t>Secondary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50A04-695D-1019-15B3-931D5656B542}"/>
              </a:ext>
            </a:extLst>
          </p:cNvPr>
          <p:cNvSpPr txBox="1"/>
          <p:nvPr/>
        </p:nvSpPr>
        <p:spPr>
          <a:xfrm>
            <a:off x="5874453" y="4057754"/>
            <a:ext cx="465192" cy="369332"/>
          </a:xfrm>
          <a:prstGeom prst="rect">
            <a:avLst/>
          </a:prstGeom>
          <a:noFill/>
          <a:ln>
            <a:solidFill>
              <a:srgbClr val="433A8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33A81"/>
                </a:solidFill>
              </a:rPr>
              <a:t>PC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0FFFDC-561D-903E-D466-FAEF7EA8C67B}"/>
              </a:ext>
            </a:extLst>
          </p:cNvPr>
          <p:cNvCxnSpPr>
            <a:cxnSpLocks/>
          </p:cNvCxnSpPr>
          <p:nvPr/>
        </p:nvCxnSpPr>
        <p:spPr>
          <a:xfrm>
            <a:off x="8714538" y="4242420"/>
            <a:ext cx="0" cy="1934622"/>
          </a:xfrm>
          <a:prstGeom prst="straightConnector1">
            <a:avLst/>
          </a:prstGeom>
          <a:ln w="19050">
            <a:solidFill>
              <a:srgbClr val="433A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89591A6-38A7-AE3D-FEA9-ECF2FD1D868F}"/>
              </a:ext>
            </a:extLst>
          </p:cNvPr>
          <p:cNvSpPr txBox="1"/>
          <p:nvPr/>
        </p:nvSpPr>
        <p:spPr>
          <a:xfrm>
            <a:off x="8812149" y="5992376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3A81"/>
                </a:solidFill>
              </a:rPr>
              <a:t>runtime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F100B0-896B-F92F-1B39-5179C786CDC6}"/>
              </a:ext>
            </a:extLst>
          </p:cNvPr>
          <p:cNvSpPr txBox="1"/>
          <p:nvPr/>
        </p:nvSpPr>
        <p:spPr>
          <a:xfrm>
            <a:off x="8714537" y="4065777"/>
            <a:ext cx="142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3A81"/>
                </a:solidFill>
              </a:rPr>
              <a:t>runtime = 0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A9A84F-D501-D340-CBAB-21E820FBA9A5}"/>
              </a:ext>
            </a:extLst>
          </p:cNvPr>
          <p:cNvCxnSpPr>
            <a:cxnSpLocks/>
          </p:cNvCxnSpPr>
          <p:nvPr/>
        </p:nvCxnSpPr>
        <p:spPr>
          <a:xfrm>
            <a:off x="6107049" y="4427964"/>
            <a:ext cx="0" cy="1934622"/>
          </a:xfrm>
          <a:prstGeom prst="straightConnector1">
            <a:avLst/>
          </a:prstGeom>
          <a:ln>
            <a:solidFill>
              <a:srgbClr val="433A8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C2D570-752F-9434-5FE8-EDB331E0B269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191505" y="5120663"/>
            <a:ext cx="909800" cy="500182"/>
          </a:xfrm>
          <a:prstGeom prst="straightConnector1">
            <a:avLst/>
          </a:prstGeom>
          <a:ln>
            <a:solidFill>
              <a:srgbClr val="433A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494475-7CD0-6C78-D5DD-2B23F9D7DC3B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123713" y="5285883"/>
            <a:ext cx="0" cy="704294"/>
          </a:xfrm>
          <a:prstGeom prst="straightConnector1">
            <a:avLst/>
          </a:prstGeom>
          <a:ln>
            <a:solidFill>
              <a:srgbClr val="433A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FA44F29-EF00-D4CF-D173-B80CB0B1599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91505" y="5990177"/>
            <a:ext cx="1932208" cy="0"/>
          </a:xfrm>
          <a:prstGeom prst="straightConnector1">
            <a:avLst/>
          </a:prstGeom>
          <a:ln>
            <a:solidFill>
              <a:srgbClr val="433A8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A0DB5E0-E0FA-5090-D3E6-4BE95E96BDFE}"/>
              </a:ext>
            </a:extLst>
          </p:cNvPr>
          <p:cNvSpPr txBox="1"/>
          <p:nvPr/>
        </p:nvSpPr>
        <p:spPr>
          <a:xfrm>
            <a:off x="6355980" y="4391468"/>
            <a:ext cx="1148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3A81"/>
                </a:solidFill>
              </a:rPr>
              <a:t>program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B776F6-3C32-E16F-0799-502EA6A8B6E1}"/>
              </a:ext>
            </a:extLst>
          </p:cNvPr>
          <p:cNvSpPr txBox="1"/>
          <p:nvPr/>
        </p:nvSpPr>
        <p:spPr>
          <a:xfrm>
            <a:off x="4842905" y="5103291"/>
            <a:ext cx="1148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3A81"/>
                </a:solidFill>
              </a:rPr>
              <a:t>program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BB006E-1B9E-926C-6255-A87396F12C12}"/>
              </a:ext>
            </a:extLst>
          </p:cNvPr>
          <p:cNvSpPr txBox="1"/>
          <p:nvPr/>
        </p:nvSpPr>
        <p:spPr>
          <a:xfrm>
            <a:off x="6944393" y="5434769"/>
            <a:ext cx="1017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33A81"/>
                </a:solidFill>
              </a:rPr>
              <a:t>wait for trigger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5696A8-8325-2483-6841-E9BAA1C464DD}"/>
              </a:ext>
            </a:extLst>
          </p:cNvPr>
          <p:cNvSpPr txBox="1"/>
          <p:nvPr/>
        </p:nvSpPr>
        <p:spPr>
          <a:xfrm>
            <a:off x="719999" y="4243500"/>
            <a:ext cx="309842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433A81"/>
                </a:solidFill>
              </a:rPr>
              <a:t>Programming disrupts reference clock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33A81"/>
                </a:solidFill>
              </a:rPr>
              <a:t>Uses internal clock of secondary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33A81"/>
                </a:solidFill>
              </a:rPr>
              <a:t>Programmed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33A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16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F2DD843D-C469-D68B-820C-BEF94E3E5C67}"/>
              </a:ext>
            </a:extLst>
          </p:cNvPr>
          <p:cNvSpPr txBox="1">
            <a:spLocks/>
          </p:cNvSpPr>
          <p:nvPr/>
        </p:nvSpPr>
        <p:spPr bwMode="black">
          <a:xfrm>
            <a:off x="2231136" y="295955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Syncing Devices – Offsets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604D26-1EB7-D2F6-BF89-521E4E726DB1}"/>
              </a:ext>
            </a:extLst>
          </p:cNvPr>
          <p:cNvSpPr txBox="1"/>
          <p:nvPr/>
        </p:nvSpPr>
        <p:spPr>
          <a:xfrm>
            <a:off x="1275109" y="2326480"/>
            <a:ext cx="2071963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3A81"/>
                </a:solidFill>
              </a:rPr>
              <a:t>No Offset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7DC1586-5BB6-C588-19A8-F548B14222A9}"/>
              </a:ext>
            </a:extLst>
          </p:cNvPr>
          <p:cNvGrpSpPr/>
          <p:nvPr/>
        </p:nvGrpSpPr>
        <p:grpSpPr>
          <a:xfrm>
            <a:off x="4433666" y="1875315"/>
            <a:ext cx="2691700" cy="485280"/>
            <a:chOff x="3506566" y="2294415"/>
            <a:chExt cx="2691700" cy="48528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1F47EDD-476C-93BF-F1B9-D40366D06A4D}"/>
                </a:ext>
              </a:extLst>
            </p:cNvPr>
            <p:cNvGrpSpPr/>
            <p:nvPr/>
          </p:nvGrpSpPr>
          <p:grpSpPr>
            <a:xfrm>
              <a:off x="3506566" y="2294415"/>
              <a:ext cx="2691700" cy="485280"/>
              <a:chOff x="3707655" y="3298970"/>
              <a:chExt cx="2691700" cy="48528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1F7915A-9BC1-E3D5-DE52-D73264B08802}"/>
                  </a:ext>
                </a:extLst>
              </p:cNvPr>
              <p:cNvCxnSpPr/>
              <p:nvPr/>
            </p:nvCxnSpPr>
            <p:spPr>
              <a:xfrm>
                <a:off x="3707655" y="3773740"/>
                <a:ext cx="925830" cy="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3C139161-924E-E785-8D10-8DF86B7DD1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8230" y="3298970"/>
                <a:ext cx="0" cy="48528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55B4F3D-6899-7216-79A0-A39D822636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7010" y="3310190"/>
                <a:ext cx="880110" cy="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14F3FA3-8667-4C94-54B8-BF2A92DBD52B}"/>
                  </a:ext>
                </a:extLst>
              </p:cNvPr>
              <p:cNvCxnSpPr/>
              <p:nvPr/>
            </p:nvCxnSpPr>
            <p:spPr>
              <a:xfrm>
                <a:off x="5473525" y="3784250"/>
                <a:ext cx="925830" cy="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F45B822-2BB7-AB16-48F0-5E2D0BC5F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811" y="2294415"/>
              <a:ext cx="0" cy="485280"/>
            </a:xfrm>
            <a:prstGeom prst="line">
              <a:avLst/>
            </a:prstGeom>
            <a:ln w="28575">
              <a:solidFill>
                <a:srgbClr val="433A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537521A-F477-5A58-D418-EC8F0D941C8B}"/>
              </a:ext>
            </a:extLst>
          </p:cNvPr>
          <p:cNvGrpSpPr/>
          <p:nvPr/>
        </p:nvGrpSpPr>
        <p:grpSpPr>
          <a:xfrm>
            <a:off x="7348738" y="2471250"/>
            <a:ext cx="2691700" cy="485280"/>
            <a:chOff x="3506566" y="2294415"/>
            <a:chExt cx="2691700" cy="4852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E1DC6F-5C58-C60F-8F7F-0D66A955AA28}"/>
                </a:ext>
              </a:extLst>
            </p:cNvPr>
            <p:cNvGrpSpPr/>
            <p:nvPr/>
          </p:nvGrpSpPr>
          <p:grpSpPr>
            <a:xfrm>
              <a:off x="3506566" y="2294415"/>
              <a:ext cx="2691700" cy="485280"/>
              <a:chOff x="3707655" y="3298970"/>
              <a:chExt cx="2691700" cy="48528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4659A5D-C712-FEF9-CC69-22E11E9CDF8D}"/>
                  </a:ext>
                </a:extLst>
              </p:cNvPr>
              <p:cNvCxnSpPr/>
              <p:nvPr/>
            </p:nvCxnSpPr>
            <p:spPr>
              <a:xfrm>
                <a:off x="3707655" y="3773740"/>
                <a:ext cx="925830" cy="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01898DE-53B5-CB62-49DE-5C52CD681A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8230" y="3298970"/>
                <a:ext cx="0" cy="48528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784DD0-1648-9926-3158-4E929379CB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7010" y="3310190"/>
                <a:ext cx="880110" cy="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12ABDEF-8889-1339-0289-FCD7A6E7DDDE}"/>
                  </a:ext>
                </a:extLst>
              </p:cNvPr>
              <p:cNvCxnSpPr/>
              <p:nvPr/>
            </p:nvCxnSpPr>
            <p:spPr>
              <a:xfrm>
                <a:off x="5473525" y="3784250"/>
                <a:ext cx="925830" cy="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E12AE7C-BA13-4A72-432C-91C95C5E61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811" y="2294415"/>
              <a:ext cx="0" cy="485280"/>
            </a:xfrm>
            <a:prstGeom prst="line">
              <a:avLst/>
            </a:prstGeom>
            <a:ln w="28575">
              <a:solidFill>
                <a:srgbClr val="9BAF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AB2332F-C69C-14FD-5BE8-61AAE641C173}"/>
              </a:ext>
            </a:extLst>
          </p:cNvPr>
          <p:cNvSpPr txBox="1"/>
          <p:nvPr/>
        </p:nvSpPr>
        <p:spPr>
          <a:xfrm>
            <a:off x="1275108" y="3955110"/>
            <a:ext cx="2071963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3A81"/>
                </a:solidFill>
              </a:rPr>
              <a:t>Sequence Clock Offset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F1D488-9A85-713F-AFB0-2A2614F30A26}"/>
              </a:ext>
            </a:extLst>
          </p:cNvPr>
          <p:cNvGrpSpPr/>
          <p:nvPr/>
        </p:nvGrpSpPr>
        <p:grpSpPr>
          <a:xfrm>
            <a:off x="7768758" y="3483316"/>
            <a:ext cx="2691700" cy="485280"/>
            <a:chOff x="3506566" y="2294415"/>
            <a:chExt cx="2691700" cy="48528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6C343F8-225A-C387-C6EA-79740BA48E14}"/>
                </a:ext>
              </a:extLst>
            </p:cNvPr>
            <p:cNvGrpSpPr/>
            <p:nvPr/>
          </p:nvGrpSpPr>
          <p:grpSpPr>
            <a:xfrm>
              <a:off x="3506566" y="2294415"/>
              <a:ext cx="2691700" cy="485280"/>
              <a:chOff x="3707655" y="3298970"/>
              <a:chExt cx="2691700" cy="48528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4ABD430-11A2-D591-22D8-161D2FBA621D}"/>
                  </a:ext>
                </a:extLst>
              </p:cNvPr>
              <p:cNvCxnSpPr/>
              <p:nvPr/>
            </p:nvCxnSpPr>
            <p:spPr>
              <a:xfrm>
                <a:off x="3707655" y="3773740"/>
                <a:ext cx="925830" cy="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C5FEF24-AC40-094A-EA78-1D6133B92A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8230" y="3298970"/>
                <a:ext cx="0" cy="48528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746C9F6-E716-9F71-7705-CB3D5C50C9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7010" y="3310190"/>
                <a:ext cx="880110" cy="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A5006E7-D8DE-BF06-1BAC-6AFD8818D160}"/>
                  </a:ext>
                </a:extLst>
              </p:cNvPr>
              <p:cNvCxnSpPr/>
              <p:nvPr/>
            </p:nvCxnSpPr>
            <p:spPr>
              <a:xfrm>
                <a:off x="5473525" y="3784250"/>
                <a:ext cx="925830" cy="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F9C68F1-E0A8-2CC7-7610-070E63863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811" y="2294415"/>
              <a:ext cx="0" cy="485280"/>
            </a:xfrm>
            <a:prstGeom prst="line">
              <a:avLst/>
            </a:prstGeom>
            <a:ln w="28575">
              <a:solidFill>
                <a:srgbClr val="433A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18D597-857C-8DDD-3DF5-F8B90BF73EB0}"/>
              </a:ext>
            </a:extLst>
          </p:cNvPr>
          <p:cNvGrpSpPr/>
          <p:nvPr/>
        </p:nvGrpSpPr>
        <p:grpSpPr>
          <a:xfrm>
            <a:off x="7348738" y="4188226"/>
            <a:ext cx="2691700" cy="485280"/>
            <a:chOff x="3506566" y="2294415"/>
            <a:chExt cx="2691700" cy="485280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336A7E7-24C9-1A3E-EED1-5E58B26EBCCB}"/>
                </a:ext>
              </a:extLst>
            </p:cNvPr>
            <p:cNvGrpSpPr/>
            <p:nvPr/>
          </p:nvGrpSpPr>
          <p:grpSpPr>
            <a:xfrm>
              <a:off x="3506566" y="2294415"/>
              <a:ext cx="2691700" cy="485280"/>
              <a:chOff x="3707655" y="3298970"/>
              <a:chExt cx="2691700" cy="48528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04C1B3D-674B-9773-E84E-5D65BCFA789B}"/>
                  </a:ext>
                </a:extLst>
              </p:cNvPr>
              <p:cNvCxnSpPr/>
              <p:nvPr/>
            </p:nvCxnSpPr>
            <p:spPr>
              <a:xfrm>
                <a:off x="3707655" y="3773740"/>
                <a:ext cx="925830" cy="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87D47E5-2565-7FB1-19DD-CE3FBC846B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8230" y="3298970"/>
                <a:ext cx="0" cy="48528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587B1FA-4FE8-9E21-885C-E2FD5C5B17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7010" y="3310190"/>
                <a:ext cx="880110" cy="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0FCF5AC-014F-E8FC-EDCF-A24C6030C563}"/>
                  </a:ext>
                </a:extLst>
              </p:cNvPr>
              <p:cNvCxnSpPr/>
              <p:nvPr/>
            </p:nvCxnSpPr>
            <p:spPr>
              <a:xfrm>
                <a:off x="5473525" y="3784250"/>
                <a:ext cx="925830" cy="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6E8E5E2-A7EB-3B66-B5C9-26617EF4E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811" y="2294415"/>
              <a:ext cx="0" cy="485280"/>
            </a:xfrm>
            <a:prstGeom prst="line">
              <a:avLst/>
            </a:prstGeom>
            <a:ln w="28575">
              <a:solidFill>
                <a:srgbClr val="9BAF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21FCE6B-1C78-7610-20CD-ECA7D6DCFC01}"/>
              </a:ext>
            </a:extLst>
          </p:cNvPr>
          <p:cNvCxnSpPr>
            <a:cxnSpLocks/>
          </p:cNvCxnSpPr>
          <p:nvPr/>
        </p:nvCxnSpPr>
        <p:spPr>
          <a:xfrm>
            <a:off x="749300" y="3200400"/>
            <a:ext cx="10693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3A4FFF4-30B1-FC4A-90DE-9BB35D557DA3}"/>
              </a:ext>
            </a:extLst>
          </p:cNvPr>
          <p:cNvCxnSpPr>
            <a:cxnSpLocks/>
          </p:cNvCxnSpPr>
          <p:nvPr/>
        </p:nvCxnSpPr>
        <p:spPr>
          <a:xfrm>
            <a:off x="749300" y="5041900"/>
            <a:ext cx="10693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EEDFCB9-D3EC-9C54-F4A4-E6CFBAD96215}"/>
              </a:ext>
            </a:extLst>
          </p:cNvPr>
          <p:cNvSpPr txBox="1"/>
          <p:nvPr/>
        </p:nvSpPr>
        <p:spPr>
          <a:xfrm>
            <a:off x="1275108" y="5610046"/>
            <a:ext cx="2071963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433A81"/>
                </a:solidFill>
              </a:rPr>
              <a:t>Sample Clock Offset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B8BA60E-CDF9-4D2B-D11C-AB752CFDF207}"/>
              </a:ext>
            </a:extLst>
          </p:cNvPr>
          <p:cNvGrpSpPr/>
          <p:nvPr/>
        </p:nvGrpSpPr>
        <p:grpSpPr>
          <a:xfrm>
            <a:off x="7348738" y="5952769"/>
            <a:ext cx="2691700" cy="485280"/>
            <a:chOff x="3506566" y="2294415"/>
            <a:chExt cx="2691700" cy="4852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5DABFC9-F756-59FF-18D5-88B562F4B851}"/>
                </a:ext>
              </a:extLst>
            </p:cNvPr>
            <p:cNvGrpSpPr/>
            <p:nvPr/>
          </p:nvGrpSpPr>
          <p:grpSpPr>
            <a:xfrm>
              <a:off x="3506566" y="2294415"/>
              <a:ext cx="2691700" cy="485280"/>
              <a:chOff x="3707655" y="3298970"/>
              <a:chExt cx="2691700" cy="485280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FE3629D-7C79-9DC9-BA79-211948155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655" y="3773740"/>
                <a:ext cx="1349410" cy="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D94D249-50AF-2968-FFCA-B259FBFC1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9470" y="3298970"/>
                <a:ext cx="0" cy="48528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50DBF71-CCF2-ECDD-32AA-E639EEBD35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48250" y="3310190"/>
                <a:ext cx="880110" cy="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510BE85-105C-9450-EDA3-D003F7BC0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05920" y="3784250"/>
                <a:ext cx="493435" cy="0"/>
              </a:xfrm>
              <a:prstGeom prst="line">
                <a:avLst/>
              </a:prstGeom>
              <a:ln w="28575">
                <a:solidFill>
                  <a:srgbClr val="9BAF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8035EFC-45B2-0C04-27B0-CFC0C8A6E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6051" y="2294415"/>
              <a:ext cx="0" cy="485280"/>
            </a:xfrm>
            <a:prstGeom prst="line">
              <a:avLst/>
            </a:prstGeom>
            <a:ln w="28575">
              <a:solidFill>
                <a:srgbClr val="9BAF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968BA09-12A5-1465-2945-EA3023E7706B}"/>
              </a:ext>
            </a:extLst>
          </p:cNvPr>
          <p:cNvGrpSpPr/>
          <p:nvPr/>
        </p:nvGrpSpPr>
        <p:grpSpPr>
          <a:xfrm>
            <a:off x="7768758" y="5264427"/>
            <a:ext cx="2691700" cy="485280"/>
            <a:chOff x="3506566" y="2294415"/>
            <a:chExt cx="2691700" cy="485280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00A05AA-F560-AF5C-BA4B-2714881BFA63}"/>
                </a:ext>
              </a:extLst>
            </p:cNvPr>
            <p:cNvGrpSpPr/>
            <p:nvPr/>
          </p:nvGrpSpPr>
          <p:grpSpPr>
            <a:xfrm>
              <a:off x="3506566" y="2294415"/>
              <a:ext cx="2691700" cy="485280"/>
              <a:chOff x="3707655" y="3298970"/>
              <a:chExt cx="2691700" cy="48528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3DBD941-2718-EA87-390F-FC4FAC13B820}"/>
                  </a:ext>
                </a:extLst>
              </p:cNvPr>
              <p:cNvCxnSpPr/>
              <p:nvPr/>
            </p:nvCxnSpPr>
            <p:spPr>
              <a:xfrm>
                <a:off x="3707655" y="3773740"/>
                <a:ext cx="925830" cy="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7D7D53D-9478-526F-EA2B-3C1B19E201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8230" y="3298970"/>
                <a:ext cx="0" cy="48528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CD7FE6B-DA3D-9F49-E3A8-06A1ED9D39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7010" y="3310190"/>
                <a:ext cx="880110" cy="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9F32168-95CA-A69E-30B0-2F1354DAD244}"/>
                  </a:ext>
                </a:extLst>
              </p:cNvPr>
              <p:cNvCxnSpPr/>
              <p:nvPr/>
            </p:nvCxnSpPr>
            <p:spPr>
              <a:xfrm>
                <a:off x="5473525" y="3784250"/>
                <a:ext cx="925830" cy="0"/>
              </a:xfrm>
              <a:prstGeom prst="line">
                <a:avLst/>
              </a:prstGeom>
              <a:ln w="28575">
                <a:solidFill>
                  <a:srgbClr val="433A8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ED92BD-66D8-B8B5-B2D8-3F952C9CB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4811" y="2294415"/>
              <a:ext cx="0" cy="485280"/>
            </a:xfrm>
            <a:prstGeom prst="line">
              <a:avLst/>
            </a:prstGeom>
            <a:ln w="28575">
              <a:solidFill>
                <a:srgbClr val="433A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ADE2D506-758E-0CC8-8D5B-C1FBB469DA44}"/>
              </a:ext>
            </a:extLst>
          </p:cNvPr>
          <p:cNvSpPr/>
          <p:nvPr/>
        </p:nvSpPr>
        <p:spPr>
          <a:xfrm>
            <a:off x="10277578" y="1810174"/>
            <a:ext cx="182880" cy="182880"/>
          </a:xfrm>
          <a:prstGeom prst="ellipse">
            <a:avLst/>
          </a:prstGeom>
          <a:solidFill>
            <a:srgbClr val="433A81"/>
          </a:solidFill>
          <a:ln>
            <a:solidFill>
              <a:srgbClr val="433A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33A8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972D90-ABA2-7F7D-C235-81B4848C73BF}"/>
              </a:ext>
            </a:extLst>
          </p:cNvPr>
          <p:cNvSpPr/>
          <p:nvPr/>
        </p:nvSpPr>
        <p:spPr>
          <a:xfrm>
            <a:off x="10277578" y="2096365"/>
            <a:ext cx="182880" cy="182880"/>
          </a:xfrm>
          <a:prstGeom prst="ellipse">
            <a:avLst/>
          </a:prstGeom>
          <a:solidFill>
            <a:srgbClr val="9BAFB5"/>
          </a:solidFill>
          <a:ln>
            <a:solidFill>
              <a:srgbClr val="9BAF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33A8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29A5B-50D1-EDB7-B8EC-992A58ADEF70}"/>
              </a:ext>
            </a:extLst>
          </p:cNvPr>
          <p:cNvSpPr txBox="1"/>
          <p:nvPr/>
        </p:nvSpPr>
        <p:spPr>
          <a:xfrm>
            <a:off x="10460458" y="1714264"/>
            <a:ext cx="119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</p:txBody>
      </p:sp>
    </p:spTree>
    <p:extLst>
      <p:ext uri="{BB962C8B-B14F-4D97-AF65-F5344CB8AC3E}">
        <p14:creationId xmlns:p14="http://schemas.microsoft.com/office/powerpoint/2010/main" val="300763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6ACC-E564-DAF2-62E5-E10A1F2344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Comparison of Zurich </a:t>
            </a:r>
            <a:r>
              <a:rPr lang="en-US" dirty="0" err="1"/>
              <a:t>Hdawg</a:t>
            </a:r>
            <a:r>
              <a:rPr lang="en-US" dirty="0"/>
              <a:t> Synchronization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37228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FA7D5-0781-7D34-7840-1DB22025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Method 1: Zurich PQSC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5992CB-D62D-B6E7-A998-CC9BAC8D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7" y="870941"/>
            <a:ext cx="10921466" cy="283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2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A7D5-0781-7D34-7840-1DB22025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070" y="964692"/>
            <a:ext cx="8089861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Zurich Example PQSC Synchronization </a:t>
            </a:r>
            <a:br>
              <a:rPr lang="en-US" dirty="0"/>
            </a:br>
            <a:r>
              <a:rPr lang="en-US" sz="1800" dirty="0"/>
              <a:t>(</a:t>
            </a:r>
            <a:r>
              <a:rPr lang="en-US" sz="1800" dirty="0">
                <a:hlinkClick r:id="rId2"/>
              </a:rPr>
              <a:t>Synchronization of multiple HDAWGs</a:t>
            </a:r>
            <a:r>
              <a:rPr lang="en-US" sz="1800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86F80B5-2F55-FB72-B1DE-65A9BD9E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65" y="2541785"/>
            <a:ext cx="5882124" cy="374064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1B87C82-9483-C3D8-1004-059EB42B7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204"/>
          <a:stretch/>
        </p:blipFill>
        <p:spPr>
          <a:xfrm>
            <a:off x="1419154" y="2541785"/>
            <a:ext cx="2292316" cy="1555618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AAFCBEE-0E0A-94CF-D0AD-7D7A7044E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911" y="4746793"/>
            <a:ext cx="2336800" cy="1231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AD2B7C-439F-920A-E516-72EA8FCDAC0F}"/>
              </a:ext>
            </a:extLst>
          </p:cNvPr>
          <p:cNvSpPr txBox="1"/>
          <p:nvPr/>
        </p:nvSpPr>
        <p:spPr>
          <a:xfrm>
            <a:off x="1484657" y="4105509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AWG Sequencer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7306C-B8DE-A898-9065-96C24912158E}"/>
              </a:ext>
            </a:extLst>
          </p:cNvPr>
          <p:cNvSpPr txBox="1"/>
          <p:nvPr/>
        </p:nvSpPr>
        <p:spPr>
          <a:xfrm>
            <a:off x="1482255" y="5987225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PQSC Output</a:t>
            </a:r>
          </a:p>
        </p:txBody>
      </p:sp>
    </p:spTree>
    <p:extLst>
      <p:ext uri="{BB962C8B-B14F-4D97-AF65-F5344CB8AC3E}">
        <p14:creationId xmlns:p14="http://schemas.microsoft.com/office/powerpoint/2010/main" val="3093218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CD228-6915-CA74-B48C-E61D4FCD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Zurich Example PQSC Synchronization Recreated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981E645-21C8-A065-9250-28610A8C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650" y="2431581"/>
            <a:ext cx="5201201" cy="328211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8C822D-FB09-818A-2291-DB86DADD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2" y="2431581"/>
            <a:ext cx="5201200" cy="3282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46986-ED23-19BD-B244-9868A36AA6DC}"/>
              </a:ext>
            </a:extLst>
          </p:cNvPr>
          <p:cNvSpPr txBox="1"/>
          <p:nvPr/>
        </p:nvSpPr>
        <p:spPr>
          <a:xfrm>
            <a:off x="2124097" y="5713694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20ns per division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DD39B-8895-8781-9F84-6A8EAE335F60}"/>
              </a:ext>
            </a:extLst>
          </p:cNvPr>
          <p:cNvSpPr txBox="1"/>
          <p:nvPr/>
        </p:nvSpPr>
        <p:spPr>
          <a:xfrm>
            <a:off x="7906596" y="5718820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200ps per division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88274-84B6-2E7C-B95C-8C78C54CE0A1}"/>
              </a:ext>
            </a:extLst>
          </p:cNvPr>
          <p:cNvSpPr txBox="1"/>
          <p:nvPr/>
        </p:nvSpPr>
        <p:spPr>
          <a:xfrm>
            <a:off x="4650374" y="6139417"/>
            <a:ext cx="289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Delay of ~250ps</a:t>
            </a:r>
          </a:p>
        </p:txBody>
      </p:sp>
    </p:spTree>
    <p:extLst>
      <p:ext uri="{BB962C8B-B14F-4D97-AF65-F5344CB8AC3E}">
        <p14:creationId xmlns:p14="http://schemas.microsoft.com/office/powerpoint/2010/main" val="1586066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377B-B7B3-4727-6E2A-241C9A79C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Zurich PQSC Ramp Wave Test</a:t>
            </a:r>
            <a:br>
              <a:rPr lang="en-US" dirty="0"/>
            </a:br>
            <a:r>
              <a:rPr lang="en-US" sz="1600" dirty="0"/>
              <a:t>(75 </a:t>
            </a:r>
            <a:r>
              <a:rPr lang="en-US" sz="1600" dirty="0" err="1"/>
              <a:t>Mhz</a:t>
            </a:r>
            <a:r>
              <a:rPr lang="en-US" sz="1600" dirty="0"/>
              <a:t>), Wave 8 of 12, Two </a:t>
            </a:r>
            <a:r>
              <a:rPr lang="en-US" sz="1600" dirty="0" err="1"/>
              <a:t>HDawgs</a:t>
            </a:r>
            <a:endParaRPr lang="en-US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A238915-C0B0-DBCD-A5F7-261E443B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52" y="2441623"/>
            <a:ext cx="5201198" cy="329138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FE0DDE-6D0C-8519-AAED-C47DF5D7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51" y="2441623"/>
            <a:ext cx="5201198" cy="3282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3B02DD-393E-ABF7-4649-27130D74C70A}"/>
              </a:ext>
            </a:extLst>
          </p:cNvPr>
          <p:cNvSpPr txBox="1"/>
          <p:nvPr/>
        </p:nvSpPr>
        <p:spPr>
          <a:xfrm>
            <a:off x="2124097" y="5713694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2ns per division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365E8-D536-21A2-4DA4-E5C4B5243431}"/>
              </a:ext>
            </a:extLst>
          </p:cNvPr>
          <p:cNvSpPr txBox="1"/>
          <p:nvPr/>
        </p:nvSpPr>
        <p:spPr>
          <a:xfrm>
            <a:off x="7906596" y="5718820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200ps per division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2CD74-4D96-791F-6A83-B08E78186A64}"/>
              </a:ext>
            </a:extLst>
          </p:cNvPr>
          <p:cNvSpPr txBox="1"/>
          <p:nvPr/>
        </p:nvSpPr>
        <p:spPr>
          <a:xfrm>
            <a:off x="4650374" y="6139417"/>
            <a:ext cx="289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Delay of ~250ps</a:t>
            </a:r>
          </a:p>
        </p:txBody>
      </p:sp>
    </p:spTree>
    <p:extLst>
      <p:ext uri="{BB962C8B-B14F-4D97-AF65-F5344CB8AC3E}">
        <p14:creationId xmlns:p14="http://schemas.microsoft.com/office/powerpoint/2010/main" val="98993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D5E2-8AD0-83A0-BA8E-570E63C6A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Zurich HDAWG GUI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AWG_gUI.py</a:t>
            </a:r>
            <a:r>
              <a:rPr lang="en-US" sz="20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76090-FB2A-BBC2-106D-5D0DA14BF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Method 2: Delay Compensation (</a:t>
            </a:r>
            <a:r>
              <a:rPr lang="en-US" sz="3200" dirty="0" err="1"/>
              <a:t>AWG_GUI.py</a:t>
            </a:r>
            <a:r>
              <a:rPr lang="en-US" sz="3200" dirty="0"/>
              <a:t>)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DE2FBB-364F-B05C-4517-02A985A31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4783"/>
          <a:stretch/>
        </p:blipFill>
        <p:spPr>
          <a:xfrm>
            <a:off x="6227298" y="705885"/>
            <a:ext cx="5709910" cy="3006313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179A0F15-55F7-5ABA-5ED2-D5E4DE4AC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9" r="3" b="18380"/>
          <a:stretch/>
        </p:blipFill>
        <p:spPr>
          <a:xfrm>
            <a:off x="254792" y="699582"/>
            <a:ext cx="5709910" cy="30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22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55C3-A830-C6CF-DFF5-8A1C6F33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096" y="964692"/>
            <a:ext cx="7965809" cy="1188720"/>
          </a:xfrm>
        </p:spPr>
        <p:txBody>
          <a:bodyPr/>
          <a:lstStyle/>
          <a:p>
            <a:r>
              <a:rPr lang="en-US" dirty="0"/>
              <a:t>Delay Compensation Ramp Wave test</a:t>
            </a:r>
            <a:br>
              <a:rPr lang="en-US" dirty="0"/>
            </a:br>
            <a:r>
              <a:rPr lang="en-US" sz="1600" dirty="0"/>
              <a:t>(75 </a:t>
            </a:r>
            <a:r>
              <a:rPr lang="en-US" sz="1600" dirty="0" err="1"/>
              <a:t>Mhz</a:t>
            </a:r>
            <a:r>
              <a:rPr lang="en-US" sz="1600" dirty="0"/>
              <a:t>), Wave 8 of 12, TWO HDAWGS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3EAEC-9B10-7CEA-D0B5-FA4ADC4C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152" y="2445009"/>
            <a:ext cx="5201198" cy="328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B9AA7-BF4A-7531-E9B1-FE70EBE1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92013" y="2441623"/>
            <a:ext cx="5190474" cy="3282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ACE7AA-DA40-FD68-CC60-F97B1B997EE8}"/>
              </a:ext>
            </a:extLst>
          </p:cNvPr>
          <p:cNvSpPr txBox="1"/>
          <p:nvPr/>
        </p:nvSpPr>
        <p:spPr>
          <a:xfrm>
            <a:off x="2124097" y="5713694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2ns per division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39303-17AD-F741-F47F-E17B868CA875}"/>
              </a:ext>
            </a:extLst>
          </p:cNvPr>
          <p:cNvSpPr txBox="1"/>
          <p:nvPr/>
        </p:nvSpPr>
        <p:spPr>
          <a:xfrm>
            <a:off x="7906596" y="5718820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200ps per division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F2749-E989-BE03-9095-5694AAFCF163}"/>
              </a:ext>
            </a:extLst>
          </p:cNvPr>
          <p:cNvSpPr txBox="1"/>
          <p:nvPr/>
        </p:nvSpPr>
        <p:spPr>
          <a:xfrm>
            <a:off x="4467889" y="6139417"/>
            <a:ext cx="325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Delay of ~150ps</a:t>
            </a:r>
          </a:p>
        </p:txBody>
      </p:sp>
    </p:spTree>
    <p:extLst>
      <p:ext uri="{BB962C8B-B14F-4D97-AF65-F5344CB8AC3E}">
        <p14:creationId xmlns:p14="http://schemas.microsoft.com/office/powerpoint/2010/main" val="4120832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55C3-A830-C6CF-DFF5-8A1C6F33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096" y="390232"/>
            <a:ext cx="7965809" cy="1188720"/>
          </a:xfrm>
        </p:spPr>
        <p:txBody>
          <a:bodyPr/>
          <a:lstStyle/>
          <a:p>
            <a:r>
              <a:rPr lang="en-US" dirty="0"/>
              <a:t>Delay Compensation Ramp Wave test</a:t>
            </a:r>
            <a:br>
              <a:rPr lang="en-US" dirty="0"/>
            </a:br>
            <a:r>
              <a:rPr lang="en-US" sz="1600" dirty="0"/>
              <a:t>(37.5 </a:t>
            </a:r>
            <a:r>
              <a:rPr lang="en-US" sz="1600" dirty="0" err="1"/>
              <a:t>Mhz</a:t>
            </a:r>
            <a:r>
              <a:rPr lang="en-US" sz="1600" dirty="0"/>
              <a:t>), Wave 8 of 12, TWO HDAWGS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E1258C8-9D13-23E3-A199-2388F944E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39704"/>
              </p:ext>
            </p:extLst>
          </p:nvPr>
        </p:nvGraphicFramePr>
        <p:xfrm>
          <a:off x="6166340" y="1955020"/>
          <a:ext cx="5190474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0158">
                  <a:extLst>
                    <a:ext uri="{9D8B030D-6E8A-4147-A177-3AD203B41FA5}">
                      <a16:colId xmlns:a16="http://schemas.microsoft.com/office/drawing/2014/main" val="4026376141"/>
                    </a:ext>
                  </a:extLst>
                </a:gridCol>
                <a:gridCol w="1730158">
                  <a:extLst>
                    <a:ext uri="{9D8B030D-6E8A-4147-A177-3AD203B41FA5}">
                      <a16:colId xmlns:a16="http://schemas.microsoft.com/office/drawing/2014/main" val="3097351431"/>
                    </a:ext>
                  </a:extLst>
                </a:gridCol>
                <a:gridCol w="1730158">
                  <a:extLst>
                    <a:ext uri="{9D8B030D-6E8A-4147-A177-3AD203B41FA5}">
                      <a16:colId xmlns:a16="http://schemas.microsoft.com/office/drawing/2014/main" val="2098762451"/>
                    </a:ext>
                  </a:extLst>
                </a:gridCol>
              </a:tblGrid>
              <a:tr h="3443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Scope 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HDAWG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HDAWG 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10902"/>
                  </a:ext>
                </a:extLst>
              </a:tr>
              <a:tr h="3443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982463"/>
                  </a:ext>
                </a:extLst>
              </a:tr>
              <a:tr h="3443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51656"/>
                  </a:ext>
                </a:extLst>
              </a:tr>
              <a:tr h="3443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493583"/>
                  </a:ext>
                </a:extLst>
              </a:tr>
              <a:tr h="3443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937599"/>
                  </a:ext>
                </a:extLst>
              </a:tr>
            </a:tbl>
          </a:graphicData>
        </a:graphic>
      </p:graphicFrame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38FF76-C8B3-A119-E905-DC2AEE6E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312" y="1814098"/>
            <a:ext cx="3218515" cy="211064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AB4A91-5FC2-219C-7D06-CA16FB19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12" y="4408163"/>
            <a:ext cx="3218515" cy="21150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25DC9D-090F-9980-007A-8030EF0A19FB}"/>
              </a:ext>
            </a:extLst>
          </p:cNvPr>
          <p:cNvSpPr txBox="1"/>
          <p:nvPr/>
        </p:nvSpPr>
        <p:spPr>
          <a:xfrm>
            <a:off x="2192914" y="3877591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2ns per division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EF31EB-BCFD-710D-251D-80CB6118E461}"/>
              </a:ext>
            </a:extLst>
          </p:cNvPr>
          <p:cNvSpPr txBox="1"/>
          <p:nvPr/>
        </p:nvSpPr>
        <p:spPr>
          <a:xfrm>
            <a:off x="2192913" y="6472052"/>
            <a:ext cx="216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200ps per division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433CF-7387-B738-F389-0CCC7489E4E7}"/>
              </a:ext>
            </a:extLst>
          </p:cNvPr>
          <p:cNvSpPr txBox="1"/>
          <p:nvPr/>
        </p:nvSpPr>
        <p:spPr>
          <a:xfrm>
            <a:off x="6085000" y="4465253"/>
            <a:ext cx="570807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Delay between HDAWGs (Scope Ch. 2 and Ch. 3): 100ps – 150ps</a:t>
            </a:r>
          </a:p>
          <a:p>
            <a:endParaRPr lang="en-US" sz="1600" dirty="0"/>
          </a:p>
          <a:p>
            <a:r>
              <a:rPr lang="en-US" sz="1600" dirty="0"/>
              <a:t>Delay between channels of HDAWG #1 (Scope Ch. 1 and Ch. 2): 200ps – 250ps</a:t>
            </a:r>
          </a:p>
          <a:p>
            <a:endParaRPr lang="en-US" sz="1600" dirty="0"/>
          </a:p>
          <a:p>
            <a:r>
              <a:rPr lang="en-US" sz="1600" dirty="0"/>
              <a:t>Delay between channels of HDAWG #2 (Scope Ch. 3 and Ch. 4): 150ps – 200ps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94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3FDB-0D0A-71A8-D605-5C62C2B4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Methods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E58B73-F8C2-1057-75DF-2E27BFE0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38" y="2286879"/>
            <a:ext cx="5201198" cy="3282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50339C-9916-1B2B-C75B-8E5B69CEBA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35066" y="2286879"/>
            <a:ext cx="5190474" cy="3282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19254B-08AF-2361-A8B0-67883841E74F}"/>
              </a:ext>
            </a:extLst>
          </p:cNvPr>
          <p:cNvSpPr txBox="1"/>
          <p:nvPr/>
        </p:nvSpPr>
        <p:spPr>
          <a:xfrm>
            <a:off x="1137814" y="5581243"/>
            <a:ext cx="4237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 1: Zurich PQSC</a:t>
            </a:r>
          </a:p>
          <a:p>
            <a:pPr algn="ctr"/>
            <a:r>
              <a:rPr lang="en-US" dirty="0"/>
              <a:t>Delay of ~250ps</a:t>
            </a:r>
          </a:p>
          <a:p>
            <a:pPr algn="ctr"/>
            <a:r>
              <a:rPr lang="en-US" dirty="0"/>
              <a:t>Equal to or greater than the delay between subsequent channels of the same HDAWG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2965F-9FE7-9D60-647F-F94D601AAA6A}"/>
              </a:ext>
            </a:extLst>
          </p:cNvPr>
          <p:cNvSpPr txBox="1"/>
          <p:nvPr/>
        </p:nvSpPr>
        <p:spPr>
          <a:xfrm>
            <a:off x="6710125" y="5581243"/>
            <a:ext cx="4440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Method 2: Delay Compensation</a:t>
            </a:r>
          </a:p>
          <a:p>
            <a:pPr algn="ctr"/>
            <a:r>
              <a:rPr lang="en-US" dirty="0"/>
              <a:t>Delay of ~150ps</a:t>
            </a:r>
          </a:p>
          <a:p>
            <a:pPr algn="ctr"/>
            <a:r>
              <a:rPr lang="en-US" dirty="0"/>
              <a:t>Equal to or less than the delay between subsequent channels of the same HDAWG</a:t>
            </a:r>
          </a:p>
        </p:txBody>
      </p:sp>
    </p:spTree>
    <p:extLst>
      <p:ext uri="{BB962C8B-B14F-4D97-AF65-F5344CB8AC3E}">
        <p14:creationId xmlns:p14="http://schemas.microsoft.com/office/powerpoint/2010/main" val="3375987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D5E2-8AD0-83A0-BA8E-570E63C6A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PCB Layout with Eagle</a:t>
            </a:r>
          </a:p>
        </p:txBody>
      </p:sp>
    </p:spTree>
    <p:extLst>
      <p:ext uri="{BB962C8B-B14F-4D97-AF65-F5344CB8AC3E}">
        <p14:creationId xmlns:p14="http://schemas.microsoft.com/office/powerpoint/2010/main" val="177762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186B-C088-2BE5-C7F7-637ACD86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61" y="743939"/>
            <a:ext cx="3623399" cy="94343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66F218-4C30-0B64-63DB-620464042489}"/>
              </a:ext>
            </a:extLst>
          </p:cNvPr>
          <p:cNvSpPr txBox="1"/>
          <p:nvPr/>
        </p:nvSpPr>
        <p:spPr>
          <a:xfrm>
            <a:off x="9849718" y="3626679"/>
            <a:ext cx="66396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7032A-D987-3C23-9104-7F9803D19617}"/>
              </a:ext>
            </a:extLst>
          </p:cNvPr>
          <p:cNvSpPr txBox="1"/>
          <p:nvPr/>
        </p:nvSpPr>
        <p:spPr>
          <a:xfrm>
            <a:off x="3416653" y="3626679"/>
            <a:ext cx="71846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17D31-7801-975C-39F8-692D4A4546E8}"/>
              </a:ext>
            </a:extLst>
          </p:cNvPr>
          <p:cNvSpPr txBox="1"/>
          <p:nvPr/>
        </p:nvSpPr>
        <p:spPr>
          <a:xfrm>
            <a:off x="464489" y="3626679"/>
            <a:ext cx="43954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D9030-52C1-1FC4-32CD-8920B191C6FD}"/>
              </a:ext>
            </a:extLst>
          </p:cNvPr>
          <p:cNvSpPr txBox="1"/>
          <p:nvPr/>
        </p:nvSpPr>
        <p:spPr>
          <a:xfrm>
            <a:off x="9826794" y="1202636"/>
            <a:ext cx="709810" cy="36933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40A45-9DFC-20BA-1D50-7266064CAF7B}"/>
              </a:ext>
            </a:extLst>
          </p:cNvPr>
          <p:cNvSpPr txBox="1"/>
          <p:nvPr/>
        </p:nvSpPr>
        <p:spPr>
          <a:xfrm>
            <a:off x="9462047" y="5714469"/>
            <a:ext cx="14393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Supply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FAFA22-0AC6-792C-2FD0-500DCEA2D385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10181699" y="1571968"/>
            <a:ext cx="0" cy="7745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EDA16B-8985-6E14-8F6B-911D271B81F9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10181700" y="3996011"/>
            <a:ext cx="0" cy="17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68A096-709B-8D14-F8DF-83751DE23CEE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4135119" y="3811248"/>
            <a:ext cx="2124810" cy="9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A69254-A586-BB03-53BD-C8C783A32F7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04033" y="3811345"/>
            <a:ext cx="24951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86F19E-73E9-BEE2-8BE2-BE681728A10C}"/>
              </a:ext>
            </a:extLst>
          </p:cNvPr>
          <p:cNvSpPr txBox="1"/>
          <p:nvPr/>
        </p:nvSpPr>
        <p:spPr>
          <a:xfrm>
            <a:off x="969189" y="3165014"/>
            <a:ext cx="259886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 program bit-stream download (JTAG)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BFD29-9A74-0A40-B655-862336DB0C90}"/>
              </a:ext>
            </a:extLst>
          </p:cNvPr>
          <p:cNvSpPr txBox="1"/>
          <p:nvPr/>
        </p:nvSpPr>
        <p:spPr>
          <a:xfrm>
            <a:off x="1022669" y="3887267"/>
            <a:ext cx="25453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 upload program results after program is completed (JTAG)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BB643C-7AB0-C53A-B4DC-EF2E91727D13}"/>
              </a:ext>
            </a:extLst>
          </p:cNvPr>
          <p:cNvSpPr txBox="1"/>
          <p:nvPr/>
        </p:nvSpPr>
        <p:spPr>
          <a:xfrm>
            <a:off x="4147354" y="3448879"/>
            <a:ext cx="198002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-IO 16 Bit  (In/Out)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-Mem/Write (Out)</a:t>
            </a:r>
          </a:p>
          <a:p>
            <a:r>
              <a:rPr lang="en-US" dirty="0">
                <a:solidFill>
                  <a:schemeClr val="bg1"/>
                </a:solidFill>
              </a:rPr>
              <a:t>-PC Out 16 Bit</a:t>
            </a:r>
          </a:p>
          <a:p>
            <a:r>
              <a:rPr lang="en-US" dirty="0">
                <a:solidFill>
                  <a:schemeClr val="bg1"/>
                </a:solidFill>
              </a:rPr>
              <a:t>-Reset 1 Bit In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45B29D-5E6C-25CF-FB7F-C65B426A54DE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flipV="1">
            <a:off x="3775886" y="1387302"/>
            <a:ext cx="6050908" cy="223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8B7FA5-6514-6B31-BA88-4882BF54B448}"/>
              </a:ext>
            </a:extLst>
          </p:cNvPr>
          <p:cNvSpPr txBox="1"/>
          <p:nvPr/>
        </p:nvSpPr>
        <p:spPr>
          <a:xfrm>
            <a:off x="5768009" y="1738705"/>
            <a:ext cx="1916807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AWG Trigger 1 Bit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1DAE2-B869-C22C-E3B3-ED827805AAB9}"/>
              </a:ext>
            </a:extLst>
          </p:cNvPr>
          <p:cNvSpPr txBox="1"/>
          <p:nvPr/>
        </p:nvSpPr>
        <p:spPr>
          <a:xfrm>
            <a:off x="10243383" y="1774583"/>
            <a:ext cx="1875065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 Positive Ramps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13BBA-3BE7-A7A1-CD8B-204D3539C580}"/>
              </a:ext>
            </a:extLst>
          </p:cNvPr>
          <p:cNvSpPr txBox="1"/>
          <p:nvPr/>
        </p:nvSpPr>
        <p:spPr>
          <a:xfrm>
            <a:off x="3056233" y="5714469"/>
            <a:ext cx="14393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Supply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53DF77-81D1-74F9-20CC-51BEC2CA24EE}"/>
              </a:ext>
            </a:extLst>
          </p:cNvPr>
          <p:cNvCxnSpPr>
            <a:cxnSpLocks/>
            <a:stCxn id="20" idx="0"/>
            <a:endCxn id="5" idx="2"/>
          </p:cNvCxnSpPr>
          <p:nvPr/>
        </p:nvCxnSpPr>
        <p:spPr>
          <a:xfrm flipV="1">
            <a:off x="3775886" y="3996011"/>
            <a:ext cx="0" cy="17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09D40B-54EC-C77A-160B-B145CD87F756}"/>
              </a:ext>
            </a:extLst>
          </p:cNvPr>
          <p:cNvSpPr txBox="1"/>
          <p:nvPr/>
        </p:nvSpPr>
        <p:spPr>
          <a:xfrm>
            <a:off x="6259929" y="3626582"/>
            <a:ext cx="143161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Level Shifting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B23EAB-3266-8DB1-505F-4AB5F2A6FA82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7691539" y="3811248"/>
            <a:ext cx="2158179" cy="9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38DDBE3-0BEE-4DF5-AB61-BC1D0817704E}"/>
              </a:ext>
            </a:extLst>
          </p:cNvPr>
          <p:cNvSpPr txBox="1"/>
          <p:nvPr/>
        </p:nvSpPr>
        <p:spPr>
          <a:xfrm>
            <a:off x="7653909" y="3493628"/>
            <a:ext cx="22442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0 - 1.8v &lt;-&gt; +/-0.7V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0-1.8v &lt;-&gt; 0 – 1.2 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154DD1-7007-3ED4-7567-11278413C45F}"/>
              </a:ext>
            </a:extLst>
          </p:cNvPr>
          <p:cNvSpPr txBox="1"/>
          <p:nvPr/>
        </p:nvSpPr>
        <p:spPr>
          <a:xfrm>
            <a:off x="9368944" y="2346531"/>
            <a:ext cx="1625510" cy="36933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Clocking Board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5B29ED-0064-8BD0-7F00-134E0A488EB3}"/>
              </a:ext>
            </a:extLst>
          </p:cNvPr>
          <p:cNvCxnSpPr>
            <a:cxnSpLocks/>
            <a:stCxn id="28" idx="2"/>
            <a:endCxn id="4" idx="0"/>
          </p:cNvCxnSpPr>
          <p:nvPr/>
        </p:nvCxnSpPr>
        <p:spPr>
          <a:xfrm>
            <a:off x="10181699" y="2715863"/>
            <a:ext cx="1" cy="9108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50BA952-2D64-C70C-946C-8670D0CE9463}"/>
              </a:ext>
            </a:extLst>
          </p:cNvPr>
          <p:cNvSpPr txBox="1"/>
          <p:nvPr/>
        </p:nvSpPr>
        <p:spPr>
          <a:xfrm>
            <a:off x="10462609" y="2986605"/>
            <a:ext cx="1436612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 +/- Ramps</a:t>
            </a:r>
          </a:p>
        </p:txBody>
      </p:sp>
    </p:spTree>
    <p:extLst>
      <p:ext uri="{BB962C8B-B14F-4D97-AF65-F5344CB8AC3E}">
        <p14:creationId xmlns:p14="http://schemas.microsoft.com/office/powerpoint/2010/main" val="404029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D5E2-8AD0-83A0-BA8E-570E63C6A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#1 F2Ce</a:t>
            </a:r>
          </a:p>
        </p:txBody>
      </p:sp>
    </p:spTree>
    <p:extLst>
      <p:ext uri="{BB962C8B-B14F-4D97-AF65-F5344CB8AC3E}">
        <p14:creationId xmlns:p14="http://schemas.microsoft.com/office/powerpoint/2010/main" val="238934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F8C8-BCF1-FB19-9909-30FFE0F6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Fall 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67AC0-D5BD-E78F-658B-94031E5E7EA4}"/>
              </a:ext>
            </a:extLst>
          </p:cNvPr>
          <p:cNvSpPr txBox="1"/>
          <p:nvPr/>
        </p:nvSpPr>
        <p:spPr>
          <a:xfrm>
            <a:off x="804672" y="2638044"/>
            <a:ext cx="592531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F2CE_V2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58 voltage divider modules for level shifting in and in/out signals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26 out signals do not require level shifting</a:t>
            </a: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BC0364-4B58-4841-A227-00A6A59E0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29A1F4-D02D-48E4-9331-6870B23B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3" y="479893"/>
            <a:ext cx="3685031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6A8CF3-711E-4C63-9DD5-53A2696C0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411" y="644485"/>
            <a:ext cx="3353835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4E3AC-993C-61E1-323B-F5251ACF1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94" r="4" b="967"/>
          <a:stretch/>
        </p:blipFill>
        <p:spPr>
          <a:xfrm>
            <a:off x="8434481" y="644485"/>
            <a:ext cx="2857693" cy="2795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1C247-CB1E-9D01-5950-A85053973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82828"/>
              </a:clrFrom>
              <a:clrTo>
                <a:srgbClr val="282828">
                  <a:alpha val="0"/>
                </a:srgbClr>
              </a:clrTo>
            </a:clrChange>
          </a:blip>
          <a:srcRect l="42292" t="3944" r="-1" b="-2"/>
          <a:stretch/>
        </p:blipFill>
        <p:spPr>
          <a:xfrm>
            <a:off x="8774928" y="3484517"/>
            <a:ext cx="2176800" cy="22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50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7438-413C-3C76-F85D-54D0E609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Spring 2023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6EDBA9-D94D-0AB9-1EE6-49783E2BF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Design changed to incorporate a main board and daughter board</a:t>
            </a:r>
          </a:p>
          <a:p>
            <a:r>
              <a:rPr lang="en-US" dirty="0"/>
              <a:t>88 Pin Header Interface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9AFA610-64A6-DB07-D62E-6B9292A72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68" y="1559052"/>
            <a:ext cx="3718605" cy="151533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54FA8CE-4F1F-E558-3E71-FFF42A45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35" y="3429000"/>
            <a:ext cx="2787073" cy="22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25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638B1-00B8-34DD-8C30-12C5F4CD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F2CE_V3.0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384A96-3482-8A28-DE9C-82513FF9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Utilized resistor arrays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60 ohm 4 resistors array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120 ohm 8 resistors array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B65AE2E-86B5-3876-DF5D-121BC1C1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99446" y="1782425"/>
            <a:ext cx="5125522" cy="329314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30426AA-6272-6F58-E69E-78310B4DB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5087" y="321733"/>
            <a:ext cx="2887329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47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2186B-C088-2BE5-C7F7-637ACD86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61" y="743939"/>
            <a:ext cx="3623399" cy="943432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66F218-4C30-0B64-63DB-620464042489}"/>
              </a:ext>
            </a:extLst>
          </p:cNvPr>
          <p:cNvSpPr txBox="1"/>
          <p:nvPr/>
        </p:nvSpPr>
        <p:spPr>
          <a:xfrm>
            <a:off x="9849718" y="3626679"/>
            <a:ext cx="66396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7032A-D987-3C23-9104-7F9803D19617}"/>
              </a:ext>
            </a:extLst>
          </p:cNvPr>
          <p:cNvSpPr txBox="1"/>
          <p:nvPr/>
        </p:nvSpPr>
        <p:spPr>
          <a:xfrm>
            <a:off x="3416653" y="3626679"/>
            <a:ext cx="71846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17D31-7801-975C-39F8-692D4A4546E8}"/>
              </a:ext>
            </a:extLst>
          </p:cNvPr>
          <p:cNvSpPr txBox="1"/>
          <p:nvPr/>
        </p:nvSpPr>
        <p:spPr>
          <a:xfrm>
            <a:off x="464489" y="3626679"/>
            <a:ext cx="43954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D9030-52C1-1FC4-32CD-8920B191C6FD}"/>
              </a:ext>
            </a:extLst>
          </p:cNvPr>
          <p:cNvSpPr txBox="1"/>
          <p:nvPr/>
        </p:nvSpPr>
        <p:spPr>
          <a:xfrm>
            <a:off x="9826794" y="1202636"/>
            <a:ext cx="70981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40A45-9DFC-20BA-1D50-7266064CAF7B}"/>
              </a:ext>
            </a:extLst>
          </p:cNvPr>
          <p:cNvSpPr txBox="1"/>
          <p:nvPr/>
        </p:nvSpPr>
        <p:spPr>
          <a:xfrm>
            <a:off x="9462047" y="5714469"/>
            <a:ext cx="14393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Supply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FAFA22-0AC6-792C-2FD0-500DCEA2D385}"/>
              </a:ext>
            </a:extLst>
          </p:cNvPr>
          <p:cNvCxnSpPr>
            <a:cxnSpLocks/>
            <a:stCxn id="7" idx="2"/>
            <a:endCxn id="28" idx="0"/>
          </p:cNvCxnSpPr>
          <p:nvPr/>
        </p:nvCxnSpPr>
        <p:spPr>
          <a:xfrm>
            <a:off x="10181699" y="1571968"/>
            <a:ext cx="0" cy="7745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EDA16B-8985-6E14-8F6B-911D271B81F9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10181700" y="3996011"/>
            <a:ext cx="0" cy="17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68A096-709B-8D14-F8DF-83751DE23CEE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V="1">
            <a:off x="4135119" y="3811248"/>
            <a:ext cx="2124810" cy="9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A69254-A586-BB03-53BD-C8C783A32F7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904033" y="3811345"/>
            <a:ext cx="24951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86F19E-73E9-BEE2-8BE2-BE681728A10C}"/>
              </a:ext>
            </a:extLst>
          </p:cNvPr>
          <p:cNvSpPr txBox="1"/>
          <p:nvPr/>
        </p:nvSpPr>
        <p:spPr>
          <a:xfrm>
            <a:off x="969189" y="3165014"/>
            <a:ext cx="259886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 program bit-stream download (JTAG)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8BFD29-9A74-0A40-B655-862336DB0C90}"/>
              </a:ext>
            </a:extLst>
          </p:cNvPr>
          <p:cNvSpPr txBox="1"/>
          <p:nvPr/>
        </p:nvSpPr>
        <p:spPr>
          <a:xfrm>
            <a:off x="1022669" y="3887267"/>
            <a:ext cx="25453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 upload program results after program is completed (JTAG)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BB643C-7AB0-C53A-B4DC-EF2E91727D13}"/>
              </a:ext>
            </a:extLst>
          </p:cNvPr>
          <p:cNvSpPr txBox="1"/>
          <p:nvPr/>
        </p:nvSpPr>
        <p:spPr>
          <a:xfrm>
            <a:off x="4147354" y="3448879"/>
            <a:ext cx="198002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-IO 16 Bit  (In/Out)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-Mem/Write (Out)</a:t>
            </a:r>
          </a:p>
          <a:p>
            <a:r>
              <a:rPr lang="en-US" dirty="0">
                <a:solidFill>
                  <a:schemeClr val="bg1"/>
                </a:solidFill>
              </a:rPr>
              <a:t>-PC Out 16 Bit</a:t>
            </a:r>
          </a:p>
          <a:p>
            <a:r>
              <a:rPr lang="en-US" dirty="0">
                <a:solidFill>
                  <a:schemeClr val="bg1"/>
                </a:solidFill>
              </a:rPr>
              <a:t>-Reset 1 Bit In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45B29D-5E6C-25CF-FB7F-C65B426A54DE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flipV="1">
            <a:off x="3775886" y="1387302"/>
            <a:ext cx="6050908" cy="223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8B7FA5-6514-6B31-BA88-4882BF54B448}"/>
              </a:ext>
            </a:extLst>
          </p:cNvPr>
          <p:cNvSpPr txBox="1"/>
          <p:nvPr/>
        </p:nvSpPr>
        <p:spPr>
          <a:xfrm>
            <a:off x="5768009" y="1738705"/>
            <a:ext cx="191680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AWG Trigger 1 Bit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1DAE2-B869-C22C-E3B3-ED827805AAB9}"/>
              </a:ext>
            </a:extLst>
          </p:cNvPr>
          <p:cNvSpPr txBox="1"/>
          <p:nvPr/>
        </p:nvSpPr>
        <p:spPr>
          <a:xfrm>
            <a:off x="10243383" y="1774583"/>
            <a:ext cx="187506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 Positive Ramps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13BBA-3BE7-A7A1-CD8B-204D3539C580}"/>
              </a:ext>
            </a:extLst>
          </p:cNvPr>
          <p:cNvSpPr txBox="1"/>
          <p:nvPr/>
        </p:nvSpPr>
        <p:spPr>
          <a:xfrm>
            <a:off x="3056233" y="5714469"/>
            <a:ext cx="14393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Supply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53DF77-81D1-74F9-20CC-51BEC2CA24EE}"/>
              </a:ext>
            </a:extLst>
          </p:cNvPr>
          <p:cNvCxnSpPr>
            <a:cxnSpLocks/>
            <a:stCxn id="20" idx="0"/>
            <a:endCxn id="5" idx="2"/>
          </p:cNvCxnSpPr>
          <p:nvPr/>
        </p:nvCxnSpPr>
        <p:spPr>
          <a:xfrm flipV="1">
            <a:off x="3775886" y="3996011"/>
            <a:ext cx="0" cy="17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09D40B-54EC-C77A-160B-B145CD87F756}"/>
              </a:ext>
            </a:extLst>
          </p:cNvPr>
          <p:cNvSpPr txBox="1"/>
          <p:nvPr/>
        </p:nvSpPr>
        <p:spPr>
          <a:xfrm>
            <a:off x="6259929" y="3626582"/>
            <a:ext cx="1431610" cy="36933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Level Shifting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AB23EAB-3266-8DB1-505F-4AB5F2A6FA82}"/>
              </a:ext>
            </a:extLst>
          </p:cNvPr>
          <p:cNvCxnSpPr>
            <a:cxnSpLocks/>
            <a:stCxn id="22" idx="3"/>
            <a:endCxn id="4" idx="1"/>
          </p:cNvCxnSpPr>
          <p:nvPr/>
        </p:nvCxnSpPr>
        <p:spPr>
          <a:xfrm>
            <a:off x="7691539" y="3811248"/>
            <a:ext cx="2158179" cy="9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D154DD1-7007-3ED4-7567-11278413C45F}"/>
              </a:ext>
            </a:extLst>
          </p:cNvPr>
          <p:cNvSpPr txBox="1"/>
          <p:nvPr/>
        </p:nvSpPr>
        <p:spPr>
          <a:xfrm>
            <a:off x="9368944" y="2346531"/>
            <a:ext cx="1625510" cy="36933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Clocking Board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5B29ED-0064-8BD0-7F00-134E0A488EB3}"/>
              </a:ext>
            </a:extLst>
          </p:cNvPr>
          <p:cNvCxnSpPr>
            <a:cxnSpLocks/>
            <a:stCxn id="28" idx="2"/>
            <a:endCxn id="4" idx="0"/>
          </p:cNvCxnSpPr>
          <p:nvPr/>
        </p:nvCxnSpPr>
        <p:spPr>
          <a:xfrm>
            <a:off x="10181699" y="2715863"/>
            <a:ext cx="1" cy="9108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50BA952-2D64-C70C-946C-8670D0CE9463}"/>
              </a:ext>
            </a:extLst>
          </p:cNvPr>
          <p:cNvSpPr txBox="1"/>
          <p:nvPr/>
        </p:nvSpPr>
        <p:spPr>
          <a:xfrm>
            <a:off x="10462609" y="2986605"/>
            <a:ext cx="1436612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 +/- Ramps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2FB39A-C63F-7F91-07AC-78309746969B}"/>
              </a:ext>
            </a:extLst>
          </p:cNvPr>
          <p:cNvSpPr txBox="1"/>
          <p:nvPr/>
        </p:nvSpPr>
        <p:spPr>
          <a:xfrm>
            <a:off x="7653909" y="3493628"/>
            <a:ext cx="22442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0 - 1.8v &lt;-&gt; +/-0.7V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0-1.8v &lt;-&gt; 0 – 1.2 V</a:t>
            </a:r>
          </a:p>
        </p:txBody>
      </p:sp>
    </p:spTree>
    <p:extLst>
      <p:ext uri="{BB962C8B-B14F-4D97-AF65-F5344CB8AC3E}">
        <p14:creationId xmlns:p14="http://schemas.microsoft.com/office/powerpoint/2010/main" val="2784956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638B1-00B8-34DD-8C30-12C5F4CD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F2CE_V3.1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384A96-3482-8A28-DE9C-82513FF9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Implemented Power Regulator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ADP171</a:t>
            </a:r>
          </a:p>
          <a:p>
            <a:r>
              <a:rPr lang="en-US" dirty="0">
                <a:solidFill>
                  <a:schemeClr val="bg1"/>
                </a:solidFill>
              </a:rPr>
              <a:t>Set resistor values to provide 1.2 V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R1 = 510 ohm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R2 = 360 ohm</a:t>
            </a:r>
          </a:p>
          <a:p>
            <a:r>
              <a:rPr lang="en-US" dirty="0">
                <a:solidFill>
                  <a:schemeClr val="bg1"/>
                </a:solidFill>
              </a:rPr>
              <a:t>Board was ordered from </a:t>
            </a:r>
            <a:r>
              <a:rPr lang="en-US" dirty="0" err="1">
                <a:solidFill>
                  <a:schemeClr val="bg1"/>
                </a:solidFill>
              </a:rPr>
              <a:t>Elecrow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407BA72-1B01-639C-FB29-4515CD1B43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16200000">
            <a:off x="7499446" y="1787415"/>
            <a:ext cx="5125522" cy="328316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9E5F323-646D-588E-B5DF-4DA70DB3CD7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7829" y="2638044"/>
            <a:ext cx="3459261" cy="1250508"/>
          </a:xfrm>
          <a:prstGeom prst="rect">
            <a:avLst/>
          </a:prstGeom>
        </p:spPr>
      </p:pic>
      <p:pic>
        <p:nvPicPr>
          <p:cNvPr id="17" name="Picture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3472C2FB-54E6-F31B-D191-E2DA0A24874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5875" y="4528578"/>
            <a:ext cx="3283168" cy="5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54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1299-F943-6521-D8F2-94DBB439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F2CE_V3.1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A1718-59DA-837B-0613-5CEF1284280D}"/>
              </a:ext>
            </a:extLst>
          </p:cNvPr>
          <p:cNvSpPr txBox="1"/>
          <p:nvPr/>
        </p:nvSpPr>
        <p:spPr>
          <a:xfrm>
            <a:off x="3132365" y="2383971"/>
            <a:ext cx="592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Assembled with Ricky</a:t>
            </a:r>
          </a:p>
        </p:txBody>
      </p:sp>
      <p:pic>
        <p:nvPicPr>
          <p:cNvPr id="4" name="Picture 3" descr="A picture containing text, person, indoor, floor&#10;&#10;Description automatically generated">
            <a:extLst>
              <a:ext uri="{FF2B5EF4-FFF2-40B4-BE49-F238E27FC236}">
                <a16:creationId xmlns:a16="http://schemas.microsoft.com/office/drawing/2014/main" id="{97A6EACC-8308-1242-1828-0F30E08DC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05" y="2983862"/>
            <a:ext cx="2758520" cy="367802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118F5753-88BC-EDF8-9FB0-2222CBAA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249" y="3055123"/>
            <a:ext cx="3646714" cy="36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41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301299-F943-6521-D8F2-94DBB439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F2CE_V4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B20FFEC-DB64-BA66-451E-C4658164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15" y="3179974"/>
            <a:ext cx="9314170" cy="2118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A1718-59DA-837B-0613-5CEF1284280D}"/>
              </a:ext>
            </a:extLst>
          </p:cNvPr>
          <p:cNvSpPr txBox="1"/>
          <p:nvPr/>
        </p:nvSpPr>
        <p:spPr>
          <a:xfrm>
            <a:off x="3132365" y="2383971"/>
            <a:ext cx="592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Discovered bi-directional IO requires input and output pins</a:t>
            </a:r>
          </a:p>
        </p:txBody>
      </p:sp>
    </p:spTree>
    <p:extLst>
      <p:ext uri="{BB962C8B-B14F-4D97-AF65-F5344CB8AC3E}">
        <p14:creationId xmlns:p14="http://schemas.microsoft.com/office/powerpoint/2010/main" val="1639988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638B1-00B8-34DD-8C30-12C5F4CD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F2CE_V4.0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384A96-3482-8A28-DE9C-82513FF9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Implemented bi-directional redesign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15 additional traces routed</a:t>
            </a:r>
          </a:p>
          <a:p>
            <a:r>
              <a:rPr lang="en-US" dirty="0">
                <a:solidFill>
                  <a:schemeClr val="bg1"/>
                </a:solidFill>
              </a:rPr>
              <a:t>Board was ordered from </a:t>
            </a:r>
            <a:r>
              <a:rPr lang="en-US" dirty="0" err="1">
                <a:solidFill>
                  <a:schemeClr val="bg1"/>
                </a:solidFill>
              </a:rPr>
              <a:t>Elecrow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3907D91-5C25-D9DA-E607-2040E69D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5980890" y="1783479"/>
            <a:ext cx="5125522" cy="329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03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D5E2-8AD0-83A0-BA8E-570E63C6A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#2 F2CE Daughter Board</a:t>
            </a:r>
          </a:p>
        </p:txBody>
      </p:sp>
    </p:spTree>
    <p:extLst>
      <p:ext uri="{BB962C8B-B14F-4D97-AF65-F5344CB8AC3E}">
        <p14:creationId xmlns:p14="http://schemas.microsoft.com/office/powerpoint/2010/main" val="357980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638B1-00B8-34DD-8C30-12C5F4CDB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31" y="627138"/>
            <a:ext cx="3536647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F2CE_Daughter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384A96-3482-8A28-DE9C-82513FF9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AnnahMarie</a:t>
            </a:r>
            <a:r>
              <a:rPr lang="en-US" dirty="0">
                <a:solidFill>
                  <a:schemeClr val="bg1"/>
                </a:solidFill>
              </a:rPr>
              <a:t> laid out board</a:t>
            </a:r>
          </a:p>
          <a:p>
            <a:r>
              <a:rPr lang="en-US" dirty="0">
                <a:solidFill>
                  <a:schemeClr val="bg1"/>
                </a:solidFill>
              </a:rPr>
              <a:t>Compressed board</a:t>
            </a:r>
          </a:p>
          <a:p>
            <a:r>
              <a:rPr lang="en-US" dirty="0">
                <a:solidFill>
                  <a:schemeClr val="bg1"/>
                </a:solidFill>
              </a:rPr>
              <a:t>Centered Connectors</a:t>
            </a:r>
          </a:p>
          <a:p>
            <a:r>
              <a:rPr lang="en-US" dirty="0">
                <a:solidFill>
                  <a:schemeClr val="bg1"/>
                </a:solidFill>
              </a:rPr>
              <a:t>Ordered board from </a:t>
            </a:r>
            <a:r>
              <a:rPr lang="en-US" dirty="0" err="1">
                <a:solidFill>
                  <a:schemeClr val="bg1"/>
                </a:solidFill>
              </a:rPr>
              <a:t>Elecrow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F3907D91-5C25-D9DA-E607-2040E69D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78325" y="1610540"/>
            <a:ext cx="5289644" cy="34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22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FD5E2-8AD0-83A0-BA8E-570E63C6A2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 #3 Active Level Shifting Board</a:t>
            </a:r>
          </a:p>
        </p:txBody>
      </p:sp>
    </p:spTree>
    <p:extLst>
      <p:ext uri="{BB962C8B-B14F-4D97-AF65-F5344CB8AC3E}">
        <p14:creationId xmlns:p14="http://schemas.microsoft.com/office/powerpoint/2010/main" val="3860197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6A077-E583-F0F5-D5BF-A45B6B01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Circuit</a:t>
            </a:r>
            <a:br>
              <a:rPr lang="en-US" sz="2600"/>
            </a:br>
            <a:r>
              <a:rPr lang="en-US" sz="2600"/>
              <a:t>(Designed by Dr. Orlov)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C517C-1BBD-E5C5-F92D-599500F6A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8"/>
          <a:stretch/>
        </p:blipFill>
        <p:spPr>
          <a:xfrm>
            <a:off x="5140452" y="1490832"/>
            <a:ext cx="5925312" cy="356163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9CA251-8903-8604-A8B0-DB9823C4E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82419"/>
            <a:ext cx="3326457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Active Level Shifting</a:t>
            </a:r>
          </a:p>
          <a:p>
            <a:r>
              <a:rPr lang="en-US" dirty="0">
                <a:solidFill>
                  <a:schemeClr val="bg1"/>
                </a:solidFill>
              </a:rPr>
              <a:t>FPGA: 0 – 1.8V</a:t>
            </a:r>
          </a:p>
          <a:p>
            <a:r>
              <a:rPr lang="en-US" dirty="0">
                <a:solidFill>
                  <a:schemeClr val="bg1"/>
                </a:solidFill>
              </a:rPr>
              <a:t>MIPS: +/- 0.7 V</a:t>
            </a:r>
          </a:p>
          <a:p>
            <a:r>
              <a:rPr lang="en-US" dirty="0">
                <a:solidFill>
                  <a:schemeClr val="bg1"/>
                </a:solidFill>
              </a:rPr>
              <a:t>Utilizes 2 Comparators per bit</a:t>
            </a:r>
          </a:p>
          <a:p>
            <a:r>
              <a:rPr lang="en-US" dirty="0">
                <a:solidFill>
                  <a:schemeClr val="bg1"/>
                </a:solidFill>
              </a:rPr>
              <a:t>Direction-Controlling MOSFET</a:t>
            </a:r>
          </a:p>
        </p:txBody>
      </p:sp>
    </p:spTree>
    <p:extLst>
      <p:ext uri="{BB962C8B-B14F-4D97-AF65-F5344CB8AC3E}">
        <p14:creationId xmlns:p14="http://schemas.microsoft.com/office/powerpoint/2010/main" val="3448268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2F38BC-D98D-4D85-8CF7-BA70EEDED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17E9A-545F-DB13-C8A9-BF51AA072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5925310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dirty="0"/>
              <a:t>First Attempt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01A2F0-90BE-4D86-9A8A-4390413F7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640080"/>
            <a:ext cx="401726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F5EB4E-25CD-44CC-AF95-30C925342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1" y="802767"/>
            <a:ext cx="368503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laser&#10;&#10;Description automatically generated">
            <a:extLst>
              <a:ext uri="{FF2B5EF4-FFF2-40B4-BE49-F238E27FC236}">
                <a16:creationId xmlns:a16="http://schemas.microsoft.com/office/drawing/2014/main" id="{8F29112E-188C-254F-A5FB-7521D0FC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216" y="1122807"/>
            <a:ext cx="251414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5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D9E90-21E8-5354-6143-C1473EE7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LLS_V3_8x2_Inline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6D0B2-C126-8B3D-C74A-9DD7CD59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Discovered Design Blocks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Can copy and paste a pre-laid out circuit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Caveat: cannot change design block after implementation</a:t>
            </a:r>
          </a:p>
          <a:p>
            <a:r>
              <a:rPr lang="en-US" dirty="0">
                <a:solidFill>
                  <a:schemeClr val="bg1"/>
                </a:solidFill>
              </a:rPr>
              <a:t>Dr. </a:t>
            </a:r>
            <a:r>
              <a:rPr lang="en-US" dirty="0" err="1">
                <a:solidFill>
                  <a:schemeClr val="bg1"/>
                </a:solidFill>
              </a:rPr>
              <a:t>Orlov</a:t>
            </a:r>
            <a:r>
              <a:rPr lang="en-US" dirty="0">
                <a:solidFill>
                  <a:schemeClr val="bg1"/>
                </a:solidFill>
              </a:rPr>
              <a:t> laid out board</a:t>
            </a:r>
          </a:p>
          <a:p>
            <a:r>
              <a:rPr lang="en-US" dirty="0">
                <a:solidFill>
                  <a:schemeClr val="bg1"/>
                </a:solidFill>
              </a:rPr>
              <a:t>Helped with warnings and errors</a:t>
            </a:r>
          </a:p>
          <a:p>
            <a:r>
              <a:rPr lang="en-US" dirty="0">
                <a:solidFill>
                  <a:schemeClr val="bg1"/>
                </a:solidFill>
              </a:rPr>
              <a:t>Organized silkscreen</a:t>
            </a:r>
          </a:p>
          <a:p>
            <a:r>
              <a:rPr lang="en-US" dirty="0">
                <a:solidFill>
                  <a:schemeClr val="bg1"/>
                </a:solidFill>
              </a:rPr>
              <a:t>Compressed board</a:t>
            </a:r>
          </a:p>
          <a:p>
            <a:r>
              <a:rPr lang="en-US" dirty="0">
                <a:solidFill>
                  <a:schemeClr val="bg1"/>
                </a:solidFill>
              </a:rPr>
              <a:t>Ordered board from </a:t>
            </a:r>
            <a:r>
              <a:rPr lang="en-US" dirty="0" err="1">
                <a:solidFill>
                  <a:schemeClr val="bg1"/>
                </a:solidFill>
              </a:rPr>
              <a:t>Elecrow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AFEFF0-F237-0136-814D-B54F494E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155" r="-4" b="-4"/>
          <a:stretch/>
        </p:blipFill>
        <p:spPr>
          <a:xfrm>
            <a:off x="5983376" y="359229"/>
            <a:ext cx="4879543" cy="56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4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E2ED278-F6EB-FB8A-DCCC-3571A78D6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87" y="3292022"/>
            <a:ext cx="7915425" cy="230784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F7DB8-749D-9299-4867-83C3568E5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Spring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9AD86-45E7-A13C-0A77-80843424189F}"/>
              </a:ext>
            </a:extLst>
          </p:cNvPr>
          <p:cNvSpPr txBox="1"/>
          <p:nvPr/>
        </p:nvSpPr>
        <p:spPr>
          <a:xfrm>
            <a:off x="3105461" y="1058082"/>
            <a:ext cx="5981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Jack Bannon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CEF0C-602F-BE42-D465-09A4B36F068D}"/>
              </a:ext>
            </a:extLst>
          </p:cNvPr>
          <p:cNvSpPr txBox="1"/>
          <p:nvPr/>
        </p:nvSpPr>
        <p:spPr>
          <a:xfrm>
            <a:off x="3743261" y="1867275"/>
            <a:ext cx="4705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LabOne</a:t>
            </a:r>
            <a:r>
              <a:rPr lang="en-US" dirty="0"/>
              <a:t>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Hardcoded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and joined ramp and rectangular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62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83CB60-71A0-08EB-C873-8FFA1DB57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5" y="2542835"/>
            <a:ext cx="10313330" cy="7991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1802F-E0BB-BF78-4600-71672981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34" y="4148215"/>
            <a:ext cx="10313330" cy="7706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1AFAA9-E350-453F-F74B-9EB75E231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35" y="5725053"/>
            <a:ext cx="10313330" cy="76183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51EF8C4-9B39-0B53-988E-836989AA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681" y="628521"/>
            <a:ext cx="5928637" cy="1188720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dirty="0"/>
              <a:t>Communication and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72163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1299-F943-6521-D8F2-94DBB4395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LLS_V3_8x2_Inline </a:t>
            </a:r>
            <a:r>
              <a:rPr lang="en-US" dirty="0">
                <a:solidFill>
                  <a:schemeClr val="tx1"/>
                </a:solidFill>
              </a:rPr>
              <a:t>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A1718-59DA-837B-0613-5CEF1284280D}"/>
              </a:ext>
            </a:extLst>
          </p:cNvPr>
          <p:cNvSpPr txBox="1"/>
          <p:nvPr/>
        </p:nvSpPr>
        <p:spPr>
          <a:xfrm>
            <a:off x="3132365" y="2383971"/>
            <a:ext cx="5927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Assembled 1 channel with Ricky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EACC-8308-1242-1828-0F30E08DC1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3105" y="2983862"/>
            <a:ext cx="2758519" cy="3678026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49DC21B6-33AA-B3CB-0EA3-E480F83C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50" y="2983862"/>
            <a:ext cx="3679371" cy="36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86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D9E90-21E8-5354-6143-C1473EE7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LLS_V4_8x2_Inline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F6D0B2-C126-8B3D-C74A-9DD7CD593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Dr. </a:t>
            </a:r>
            <a:r>
              <a:rPr lang="en-US" sz="1700" dirty="0" err="1">
                <a:solidFill>
                  <a:schemeClr val="bg1"/>
                </a:solidFill>
              </a:rPr>
              <a:t>Orlov</a:t>
            </a:r>
            <a:r>
              <a:rPr lang="en-US" sz="1700" dirty="0">
                <a:solidFill>
                  <a:schemeClr val="bg1"/>
                </a:solidFill>
              </a:rPr>
              <a:t> implemented 2 – pin bi-directional design</a:t>
            </a:r>
          </a:p>
          <a:p>
            <a:r>
              <a:rPr lang="en-US" sz="1600" dirty="0">
                <a:solidFill>
                  <a:schemeClr val="bg1"/>
                </a:solidFill>
              </a:rPr>
              <a:t>Helped with warnings and errors</a:t>
            </a:r>
          </a:p>
          <a:p>
            <a:r>
              <a:rPr lang="en-US" sz="1600" dirty="0">
                <a:solidFill>
                  <a:schemeClr val="bg1"/>
                </a:solidFill>
              </a:rPr>
              <a:t>Ordered board from </a:t>
            </a:r>
            <a:r>
              <a:rPr lang="en-US" sz="1600" dirty="0" err="1">
                <a:solidFill>
                  <a:schemeClr val="bg1"/>
                </a:solidFill>
              </a:rPr>
              <a:t>Elecrow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AFEFF0-F237-0136-814D-B54F494EB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09" b="1536"/>
          <a:stretch/>
        </p:blipFill>
        <p:spPr>
          <a:xfrm>
            <a:off x="5983376" y="473529"/>
            <a:ext cx="4879543" cy="558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06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65B37-EE47-11D9-F2EF-68A1C6F3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0813C-19BE-3883-4D4B-A783942CC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sz="3200" dirty="0"/>
              <a:t>Assemble Boards (In EIH)</a:t>
            </a:r>
          </a:p>
          <a:p>
            <a:r>
              <a:rPr lang="en-US" sz="3200"/>
              <a:t>Test functionality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131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98AF-F5C4-782A-D8FF-DA0E5020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964692"/>
            <a:ext cx="5928637" cy="1188720"/>
          </a:xfrm>
        </p:spPr>
        <p:txBody>
          <a:bodyPr>
            <a:normAutofit/>
          </a:bodyPr>
          <a:lstStyle/>
          <a:p>
            <a:r>
              <a:rPr lang="en-US" dirty="0"/>
              <a:t>Fall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904B8-D79E-EDB0-E7DA-A3BF7221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" y="2501214"/>
            <a:ext cx="5925312" cy="310198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u="sng" dirty="0"/>
              <a:t>Collaboration with Jack Bannon</a:t>
            </a:r>
          </a:p>
          <a:p>
            <a:pPr marL="0" indent="0" algn="ctr">
              <a:buNone/>
            </a:pPr>
            <a:endParaRPr lang="en-US" u="sng" dirty="0"/>
          </a:p>
          <a:p>
            <a:r>
              <a:rPr lang="en-US" dirty="0" err="1"/>
              <a:t>ReadandCreateWave</a:t>
            </a:r>
            <a:r>
              <a:rPr lang="en-US" dirty="0"/>
              <a:t>(1.2).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 err="1"/>
              <a:t>LabOne</a:t>
            </a:r>
            <a:r>
              <a:rPr lang="en-US" dirty="0"/>
              <a:t> Python API</a:t>
            </a:r>
          </a:p>
          <a:p>
            <a:r>
              <a:rPr lang="en-US" dirty="0"/>
              <a:t>Ran from the command line</a:t>
            </a:r>
          </a:p>
          <a:p>
            <a:r>
              <a:rPr lang="en-US" dirty="0"/>
              <a:t>Loaded file from the command line</a:t>
            </a:r>
          </a:p>
          <a:p>
            <a:r>
              <a:rPr lang="en-US" dirty="0"/>
              <a:t>Still hardcoded (except waveform file)</a:t>
            </a:r>
          </a:p>
          <a:p>
            <a:r>
              <a:rPr lang="en-US" dirty="0"/>
              <a:t>Could not specify frequency</a:t>
            </a:r>
          </a:p>
          <a:p>
            <a:r>
              <a:rPr lang="en-US" dirty="0"/>
              <a:t>Devices not synchronized (limited to 8 channels)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BC0364-4B58-4841-A227-00A6A59E0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-2"/>
            <a:ext cx="4657344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29A1F4-D02D-48E4-9331-6870B23B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813" y="479893"/>
            <a:ext cx="3685031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6A8CF3-711E-4C63-9DD5-53A2696C0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411" y="644485"/>
            <a:ext cx="3353835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BACDB174-28C6-1205-BF53-746CE0792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" r="40089" b="1"/>
          <a:stretch/>
        </p:blipFill>
        <p:spPr>
          <a:xfrm rot="5400000">
            <a:off x="8679717" y="482754"/>
            <a:ext cx="2348100" cy="3026664"/>
          </a:xfrm>
          <a:prstGeom prst="rect">
            <a:avLst/>
          </a:prstGeom>
        </p:spPr>
      </p:pic>
      <p:pic>
        <p:nvPicPr>
          <p:cNvPr id="4" name="Picture 2" descr="No alternative text description for this image">
            <a:extLst>
              <a:ext uri="{FF2B5EF4-FFF2-40B4-BE49-F238E27FC236}">
                <a16:creationId xmlns:a16="http://schemas.microsoft.com/office/drawing/2014/main" id="{0055B332-1778-AF00-A4D5-EF64765E0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6"/>
          <a:stretch/>
        </p:blipFill>
        <p:spPr bwMode="auto">
          <a:xfrm>
            <a:off x="8340435" y="3255097"/>
            <a:ext cx="3026664" cy="23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89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D9B6CF-87DD-47C7-B38D-7C5353D4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E8916-34C8-873D-2F9D-0F0E0833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2133600"/>
            <a:ext cx="3044952" cy="1898904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Spring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A5758-9B4A-6DE5-7CDA-13171F5A7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088" y="4352543"/>
            <a:ext cx="2668122" cy="1387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AWG_GUI.py</a:t>
            </a:r>
            <a:endParaRPr lang="en-US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dirty="0">
                <a:solidFill>
                  <a:srgbClr val="FFFFFF"/>
                </a:solidFill>
              </a:rPr>
              <a:t>Overview)</a:t>
            </a:r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2328B-DA12-4B90-BD82-3CCF13AF6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640080"/>
            <a:ext cx="6897625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FF0B6-332F-4842-A5F8-EA360BD5F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0412" y="802767"/>
            <a:ext cx="6565392" cy="493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2D3119F-9351-CA98-80CF-A1F2F98F3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452" y="1175569"/>
            <a:ext cx="5925312" cy="41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0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8B670-084B-FE18-75FB-0AFF48EA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Panel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FEED84-BA8D-A1FA-9DA9-A591FB15C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Browse for waveform folder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Load waveforms from .csv file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Specify: 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primary and secondary devices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sample rate and frequency of waveforms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duration of playback (wavelengths)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triggers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sync trigger between devices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enable trigger to initiate playback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39A8345-C174-7F4A-8696-8DA5B0AD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137358"/>
            <a:ext cx="6250769" cy="44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B1EE7-0F66-E364-AB48-F597F175A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Sequences Tab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15A4D8-4E36-F87D-D1FC-41A5DAE5B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Displays primary and secondary sequences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Generated from control panel configuration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Uploaded to HDAWGs via Zurich’s Python </a:t>
            </a:r>
            <a:r>
              <a:rPr lang="en-US">
                <a:solidFill>
                  <a:schemeClr val="bg1"/>
                </a:solidFill>
              </a:rPr>
              <a:t>LabOne</a:t>
            </a:r>
            <a:r>
              <a:rPr lang="en-US" dirty="0">
                <a:solidFill>
                  <a:schemeClr val="bg1"/>
                </a:solidFill>
              </a:rPr>
              <a:t> API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79E8DB-A513-086D-3D93-729F27094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121730"/>
            <a:ext cx="6250769" cy="44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9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0B0D1-DA86-D6C1-361B-3866415E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Settings Tab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(Used to Sync Devices)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348CCF-FF7C-38F4-45AF-9B1C719E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677" y="2649333"/>
            <a:ext cx="3499554" cy="3415622"/>
          </a:xfrm>
        </p:spPr>
        <p:txBody>
          <a:bodyPr>
            <a:normAutofit fontScale="92500" lnSpcReduction="10000"/>
          </a:bodyPr>
          <a:lstStyle/>
          <a:p>
            <a:pPr marL="228600" lvl="1" indent="0">
              <a:lnSpc>
                <a:spcPct val="90000"/>
              </a:lnSpc>
              <a:buNone/>
            </a:pPr>
            <a:r>
              <a:rPr lang="en-US" sz="1700" b="1" dirty="0">
                <a:solidFill>
                  <a:schemeClr val="bg1"/>
                </a:solidFill>
              </a:rPr>
              <a:t>Sample Clock Offset (Fine) </a:t>
            </a:r>
          </a:p>
          <a:p>
            <a:pPr lvl="2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rotates secondary device wave array</a:t>
            </a:r>
          </a:p>
          <a:p>
            <a:pPr lvl="2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Sample Rate Dependent</a:t>
            </a:r>
          </a:p>
          <a:p>
            <a:pPr lvl="2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Discrete values of 1/(sample rate)</a:t>
            </a:r>
          </a:p>
          <a:p>
            <a:pPr lvl="3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0.4167 ns for 2.4 </a:t>
            </a:r>
            <a:r>
              <a:rPr lang="en-US" sz="1700" dirty="0" err="1">
                <a:solidFill>
                  <a:schemeClr val="bg1"/>
                </a:solidFill>
              </a:rPr>
              <a:t>Gsps</a:t>
            </a:r>
            <a:endParaRPr lang="en-US" sz="1700" dirty="0">
              <a:solidFill>
                <a:schemeClr val="bg1"/>
              </a:solidFill>
            </a:endParaRP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700" b="1" dirty="0">
                <a:solidFill>
                  <a:schemeClr val="bg1"/>
                </a:solidFill>
              </a:rPr>
              <a:t>Sequence Clock Offset (Coarse) </a:t>
            </a:r>
          </a:p>
          <a:p>
            <a:pPr lvl="2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delays primary device sequence</a:t>
            </a:r>
          </a:p>
          <a:p>
            <a:pPr lvl="2">
              <a:lnSpc>
                <a:spcPct val="90000"/>
              </a:lnSpc>
            </a:pPr>
            <a:r>
              <a:rPr lang="en-US" sz="1700" dirty="0">
                <a:solidFill>
                  <a:schemeClr val="bg1"/>
                </a:solidFill>
              </a:rPr>
              <a:t>Discrete values of 3.33 ns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700" b="1" dirty="0">
                <a:solidFill>
                  <a:schemeClr val="bg1"/>
                </a:solidFill>
              </a:rPr>
              <a:t>Total = Sequence - Sample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02B9B-3581-EF22-8626-7BCA63BA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5298516" y="1129544"/>
            <a:ext cx="6249262" cy="443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884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2698</TotalTime>
  <Words>1158</Words>
  <Application>Microsoft Macintosh PowerPoint</Application>
  <PresentationFormat>Widescreen</PresentationFormat>
  <Paragraphs>252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Gill Sans MT</vt:lpstr>
      <vt:lpstr>Menlo</vt:lpstr>
      <vt:lpstr>Source Sans Pro</vt:lpstr>
      <vt:lpstr>Parcel</vt:lpstr>
      <vt:lpstr>Zurich HDAWG Python Gui • PCB Layout with Eagle</vt:lpstr>
      <vt:lpstr>Zurich HDAWG GUI (AWG_gUI.py)</vt:lpstr>
      <vt:lpstr>Background</vt:lpstr>
      <vt:lpstr>Spring 2021</vt:lpstr>
      <vt:lpstr>Fall 2021</vt:lpstr>
      <vt:lpstr>Spring 2023</vt:lpstr>
      <vt:lpstr>Control Panel</vt:lpstr>
      <vt:lpstr>Sequences Tab</vt:lpstr>
      <vt:lpstr>Settings Tab (Used to Sync Devices)</vt:lpstr>
      <vt:lpstr>Common Configuration</vt:lpstr>
      <vt:lpstr>Under the hood</vt:lpstr>
      <vt:lpstr>Specifying Frequency</vt:lpstr>
      <vt:lpstr>Syncing Devices – Reference Clock </vt:lpstr>
      <vt:lpstr>PowerPoint Presentation</vt:lpstr>
      <vt:lpstr>Comparison of Zurich Hdawg Synchronization Methods</vt:lpstr>
      <vt:lpstr>Method 1: Zurich PQSC</vt:lpstr>
      <vt:lpstr>Zurich Example PQSC Synchronization  (Synchronization of multiple HDAWGs) </vt:lpstr>
      <vt:lpstr>Zurich Example PQSC Synchronization Recreated</vt:lpstr>
      <vt:lpstr>Zurich PQSC Ramp Wave Test (75 Mhz), Wave 8 of 12, Two HDawgs</vt:lpstr>
      <vt:lpstr>Method 2: Delay Compensation (AWG_GUI.py)</vt:lpstr>
      <vt:lpstr>Delay Compensation Ramp Wave test (75 Mhz), Wave 8 of 12, TWO HDAWGS</vt:lpstr>
      <vt:lpstr>Delay Compensation Ramp Wave test (37.5 Mhz), Wave 8 of 12, TWO HDAWGS</vt:lpstr>
      <vt:lpstr>Comparison of Methods</vt:lpstr>
      <vt:lpstr>PCB Layout with Eagle</vt:lpstr>
      <vt:lpstr>Background</vt:lpstr>
      <vt:lpstr>Board #1 F2Ce</vt:lpstr>
      <vt:lpstr>Fall 2022</vt:lpstr>
      <vt:lpstr>Spring 2023</vt:lpstr>
      <vt:lpstr>F2CE_V3.0</vt:lpstr>
      <vt:lpstr>F2CE_V3.1</vt:lpstr>
      <vt:lpstr>F2CE_V3.1 Assembly</vt:lpstr>
      <vt:lpstr>F2CE_V4</vt:lpstr>
      <vt:lpstr>F2CE_V4.0</vt:lpstr>
      <vt:lpstr>Board #2 F2CE Daughter Board</vt:lpstr>
      <vt:lpstr>F2CE_Daughter</vt:lpstr>
      <vt:lpstr>Board #3 Active Level Shifting Board</vt:lpstr>
      <vt:lpstr>Circuit (Designed by Dr. Orlov)</vt:lpstr>
      <vt:lpstr>First Attempt</vt:lpstr>
      <vt:lpstr>LLS_V3_8x2_Inline</vt:lpstr>
      <vt:lpstr>Communication and Collaboration</vt:lpstr>
      <vt:lpstr>LLS_V3_8x2_Inline Assembly</vt:lpstr>
      <vt:lpstr>LLS_V4_8x2_Inline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Zurich Hdawg Synchronization</dc:title>
  <dc:creator>MCMANUS, RICHARD</dc:creator>
  <cp:lastModifiedBy>MCMANUS, RICHARD</cp:lastModifiedBy>
  <cp:revision>100</cp:revision>
  <dcterms:created xsi:type="dcterms:W3CDTF">2023-03-14T15:18:03Z</dcterms:created>
  <dcterms:modified xsi:type="dcterms:W3CDTF">2023-05-07T22:10:22Z</dcterms:modified>
</cp:coreProperties>
</file>